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6" r:id="rId3"/>
  </p:sldMasterIdLst>
  <p:notesMasterIdLst>
    <p:notesMasterId r:id="rId26"/>
  </p:notesMasterIdLst>
  <p:sldIdLst>
    <p:sldId id="256" r:id="rId4"/>
    <p:sldId id="261" r:id="rId5"/>
    <p:sldId id="260" r:id="rId6"/>
    <p:sldId id="263" r:id="rId7"/>
    <p:sldId id="265" r:id="rId8"/>
    <p:sldId id="266" r:id="rId9"/>
    <p:sldId id="264" r:id="rId10"/>
    <p:sldId id="267" r:id="rId11"/>
    <p:sldId id="269" r:id="rId12"/>
    <p:sldId id="271" r:id="rId13"/>
    <p:sldId id="276" r:id="rId14"/>
    <p:sldId id="285" r:id="rId15"/>
    <p:sldId id="279" r:id="rId16"/>
    <p:sldId id="280" r:id="rId17"/>
    <p:sldId id="283" r:id="rId18"/>
    <p:sldId id="286" r:id="rId19"/>
    <p:sldId id="287" r:id="rId20"/>
    <p:sldId id="288" r:id="rId21"/>
    <p:sldId id="289" r:id="rId22"/>
    <p:sldId id="281" r:id="rId23"/>
    <p:sldId id="290" r:id="rId24"/>
    <p:sldId id="268" r:id="rId2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1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a:srgbClr val="FFFFFF"/>
    <a:srgbClr val="0996FF"/>
    <a:srgbClr val="E4A528"/>
    <a:srgbClr val="FCA904"/>
    <a:srgbClr val="E79B0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4" d="100"/>
          <a:sy n="104" d="100"/>
        </p:scale>
        <p:origin x="1722" y="174"/>
      </p:cViewPr>
      <p:guideLst>
        <p:guide orient="horz" pos="2160"/>
        <p:guide pos="16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r>
              <a:rPr lang="en-US" sz="2000" dirty="0">
                <a:latin typeface="Century Gothic" panose="020B0502020202020204" pitchFamily="34" charset="0"/>
              </a:rPr>
              <a:t>Total number of monarchs </a:t>
            </a:r>
          </a:p>
          <a:p>
            <a:pPr>
              <a:defRPr/>
            </a:pPr>
            <a:r>
              <a:rPr lang="en-US" sz="2000" dirty="0">
                <a:latin typeface="Century Gothic" panose="020B0502020202020204" pitchFamily="34" charset="0"/>
              </a:rPr>
              <a:t>in</a:t>
            </a:r>
            <a:r>
              <a:rPr lang="en-US" sz="2000" baseline="0" dirty="0">
                <a:latin typeface="Century Gothic" panose="020B0502020202020204" pitchFamily="34" charset="0"/>
              </a:rPr>
              <a:t> Mexico </a:t>
            </a:r>
            <a:r>
              <a:rPr lang="en-US" sz="2000" dirty="0">
                <a:latin typeface="Century Gothic" panose="020B0502020202020204" pitchFamily="34" charset="0"/>
              </a:rPr>
              <a:t>1994</a:t>
            </a:r>
            <a:r>
              <a:rPr lang="en-US" sz="2000" baseline="0" dirty="0">
                <a:latin typeface="Century Gothic" panose="020B0502020202020204" pitchFamily="34" charset="0"/>
              </a:rPr>
              <a:t> – </a:t>
            </a:r>
            <a:r>
              <a:rPr lang="en-US" sz="2000" dirty="0">
                <a:latin typeface="Century Gothic" panose="020B0502020202020204" pitchFamily="34" charset="0"/>
              </a:rPr>
              <a:t>2016</a:t>
            </a:r>
          </a:p>
        </c:rich>
      </c:tx>
      <c:layout>
        <c:manualLayout>
          <c:xMode val="edge"/>
          <c:yMode val="edge"/>
          <c:x val="0.56891416250623872"/>
          <c:y val="3.293307086614173E-2"/>
        </c:manualLayout>
      </c:layout>
      <c:overlay val="0"/>
      <c:spPr>
        <a:solidFill>
          <a:schemeClr val="bg1"/>
        </a:solidFill>
        <a:ln>
          <a:solidFill>
            <a:schemeClr val="tx1"/>
          </a:solid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Arial" panose="020B0604020202020204" pitchFamily="34" charset="0"/>
              <a:ea typeface="+mn-ea"/>
              <a:cs typeface="Arial" panose="020B0604020202020204" pitchFamily="34" charset="0"/>
            </a:defRPr>
          </a:pPr>
          <a:endParaRPr lang="en-US"/>
        </a:p>
      </c:txPr>
    </c:title>
    <c:autoTitleDeleted val="0"/>
    <c:plotArea>
      <c:layout>
        <c:manualLayout>
          <c:layoutTarget val="inner"/>
          <c:xMode val="edge"/>
          <c:yMode val="edge"/>
          <c:x val="0.10917830860023071"/>
          <c:y val="5.0502159687322835E-2"/>
          <c:w val="0.8719091054239051"/>
          <c:h val="0.81783136482939633"/>
        </c:manualLayout>
      </c:layout>
      <c:barChart>
        <c:barDir val="col"/>
        <c:grouping val="clustered"/>
        <c:varyColors val="0"/>
        <c:ser>
          <c:idx val="0"/>
          <c:order val="0"/>
          <c:spPr>
            <a:solidFill>
              <a:srgbClr val="E79B03"/>
            </a:solidFill>
            <a:ln>
              <a:noFill/>
            </a:ln>
            <a:effectLst/>
          </c:spPr>
          <c:invertIfNegative val="0"/>
          <c:cat>
            <c:numRef>
              <c:f>Sheet1!$A$2:$A$24</c:f>
              <c:numCache>
                <c:formatCode>General</c:formatCode>
                <c:ptCount val="23"/>
                <c:pt idx="0">
                  <c:v>1994</c:v>
                </c:pt>
                <c:pt idx="1">
                  <c:v>1995</c:v>
                </c:pt>
                <c:pt idx="2">
                  <c:v>1996</c:v>
                </c:pt>
                <c:pt idx="3">
                  <c:v>1997</c:v>
                </c:pt>
                <c:pt idx="4">
                  <c:v>1998</c:v>
                </c:pt>
                <c:pt idx="5">
                  <c:v>1999</c:v>
                </c:pt>
                <c:pt idx="6">
                  <c:v>2000</c:v>
                </c:pt>
                <c:pt idx="7">
                  <c:v>2001</c:v>
                </c:pt>
                <c:pt idx="8">
                  <c:v>2002</c:v>
                </c:pt>
                <c:pt idx="9">
                  <c:v>2003</c:v>
                </c:pt>
                <c:pt idx="10">
                  <c:v>2004</c:v>
                </c:pt>
                <c:pt idx="11">
                  <c:v>2005</c:v>
                </c:pt>
                <c:pt idx="12">
                  <c:v>2006</c:v>
                </c:pt>
                <c:pt idx="13">
                  <c:v>2007</c:v>
                </c:pt>
                <c:pt idx="14">
                  <c:v>2008</c:v>
                </c:pt>
                <c:pt idx="15">
                  <c:v>2009</c:v>
                </c:pt>
                <c:pt idx="16">
                  <c:v>2010</c:v>
                </c:pt>
                <c:pt idx="17">
                  <c:v>2011</c:v>
                </c:pt>
                <c:pt idx="18">
                  <c:v>2012</c:v>
                </c:pt>
                <c:pt idx="19">
                  <c:v>2013</c:v>
                </c:pt>
                <c:pt idx="20">
                  <c:v>2014</c:v>
                </c:pt>
                <c:pt idx="21">
                  <c:v>2015</c:v>
                </c:pt>
                <c:pt idx="22">
                  <c:v>2016</c:v>
                </c:pt>
              </c:numCache>
            </c:numRef>
          </c:cat>
          <c:val>
            <c:numRef>
              <c:f>Sheet1!$D$2:$D$24</c:f>
              <c:numCache>
                <c:formatCode>General</c:formatCode>
                <c:ptCount val="23"/>
                <c:pt idx="0">
                  <c:v>164.791</c:v>
                </c:pt>
                <c:pt idx="1">
                  <c:v>266.07100000000003</c:v>
                </c:pt>
                <c:pt idx="2">
                  <c:v>383.80900000000003</c:v>
                </c:pt>
                <c:pt idx="3">
                  <c:v>121.74699999999999</c:v>
                </c:pt>
                <c:pt idx="4">
                  <c:v>117.31599999999999</c:v>
                </c:pt>
                <c:pt idx="5">
                  <c:v>189.267</c:v>
                </c:pt>
                <c:pt idx="6">
                  <c:v>59.713000000000001</c:v>
                </c:pt>
                <c:pt idx="7">
                  <c:v>197.49600000000001</c:v>
                </c:pt>
                <c:pt idx="8">
                  <c:v>159.09399999999999</c:v>
                </c:pt>
                <c:pt idx="9">
                  <c:v>234.63199999999998</c:v>
                </c:pt>
                <c:pt idx="10">
                  <c:v>46.209000000000003</c:v>
                </c:pt>
                <c:pt idx="11">
                  <c:v>124.70099999999999</c:v>
                </c:pt>
                <c:pt idx="12">
                  <c:v>144.95699999999999</c:v>
                </c:pt>
                <c:pt idx="13">
                  <c:v>97.271000000000001</c:v>
                </c:pt>
                <c:pt idx="14">
                  <c:v>106.76599999999999</c:v>
                </c:pt>
                <c:pt idx="15">
                  <c:v>40.512</c:v>
                </c:pt>
                <c:pt idx="16">
                  <c:v>84.821999999999989</c:v>
                </c:pt>
                <c:pt idx="17">
                  <c:v>60.978999999999999</c:v>
                </c:pt>
                <c:pt idx="18">
                  <c:v>25.109000000000002</c:v>
                </c:pt>
                <c:pt idx="19">
                  <c:v>14.137</c:v>
                </c:pt>
                <c:pt idx="20">
                  <c:v>23.842999999999996</c:v>
                </c:pt>
                <c:pt idx="21">
                  <c:v>84.611000000000004</c:v>
                </c:pt>
                <c:pt idx="22">
                  <c:v>61.401000000000003</c:v>
                </c:pt>
              </c:numCache>
            </c:numRef>
          </c:val>
          <c:extLst>
            <c:ext xmlns:c16="http://schemas.microsoft.com/office/drawing/2014/chart" uri="{C3380CC4-5D6E-409C-BE32-E72D297353CC}">
              <c16:uniqueId val="{00000000-3146-450D-A8BE-552EB0ACCCCB}"/>
            </c:ext>
          </c:extLst>
        </c:ser>
        <c:dLbls>
          <c:showLegendKey val="0"/>
          <c:showVal val="0"/>
          <c:showCatName val="0"/>
          <c:showSerName val="0"/>
          <c:showPercent val="0"/>
          <c:showBubbleSize val="0"/>
        </c:dLbls>
        <c:gapWidth val="30"/>
        <c:overlap val="-27"/>
        <c:axId val="-1533874464"/>
        <c:axId val="-1533872832"/>
      </c:barChart>
      <c:catAx>
        <c:axId val="-1533874464"/>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5400000" spcFirstLastPara="1" vertOverflow="ellipsis" wrap="square" anchor="ctr" anchorCtr="1"/>
          <a:lstStyle/>
          <a:p>
            <a:pPr>
              <a:defRPr sz="1000" b="0" i="0" u="none" strike="noStrike" kern="1200" baseline="0">
                <a:solidFill>
                  <a:schemeClr val="tx1">
                    <a:lumMod val="65000"/>
                    <a:lumOff val="35000"/>
                  </a:schemeClr>
                </a:solidFill>
                <a:latin typeface="Century Gothic" panose="020B0502020202020204" pitchFamily="34" charset="0"/>
                <a:ea typeface="+mn-ea"/>
                <a:cs typeface="Arial" panose="020B0604020202020204" pitchFamily="34" charset="0"/>
              </a:defRPr>
            </a:pPr>
            <a:endParaRPr lang="en-US"/>
          </a:p>
        </c:txPr>
        <c:crossAx val="-1533872832"/>
        <c:crosses val="autoZero"/>
        <c:auto val="1"/>
        <c:lblAlgn val="ctr"/>
        <c:lblOffset val="100"/>
        <c:noMultiLvlLbl val="0"/>
      </c:catAx>
      <c:valAx>
        <c:axId val="-1533872832"/>
        <c:scaling>
          <c:orientation val="minMax"/>
          <c:max val="450"/>
          <c:min val="0"/>
        </c:scaling>
        <c:delete val="0"/>
        <c:axPos val="l"/>
        <c:title>
          <c:tx>
            <c:rich>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Arial" panose="020B0604020202020204" pitchFamily="34" charset="0"/>
                  </a:defRPr>
                </a:pPr>
                <a:r>
                  <a:rPr lang="en-US" sz="1400" dirty="0">
                    <a:latin typeface="Century Gothic" panose="020B0502020202020204" pitchFamily="34" charset="0"/>
                  </a:rPr>
                  <a:t>Total monarchs (in </a:t>
                </a:r>
                <a:r>
                  <a:rPr lang="en-US" sz="1400" baseline="0" dirty="0">
                    <a:latin typeface="Century Gothic" panose="020B0502020202020204" pitchFamily="34" charset="0"/>
                  </a:rPr>
                  <a:t>millions)</a:t>
                </a:r>
                <a:endParaRPr lang="en-US" sz="1400" dirty="0">
                  <a:latin typeface="Century Gothic" panose="020B0502020202020204" pitchFamily="34" charset="0"/>
                </a:endParaRPr>
              </a:p>
            </c:rich>
          </c:tx>
          <c:layout>
            <c:manualLayout>
              <c:xMode val="edge"/>
              <c:yMode val="edge"/>
              <c:x val="1.7670455908716499E-2"/>
              <c:y val="0.1932666229221347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lumMod val="65000"/>
                      <a:lumOff val="35000"/>
                    </a:schemeClr>
                  </a:solidFill>
                  <a:latin typeface="Century Gothic" panose="020B0502020202020204" pitchFamily="34" charset="0"/>
                  <a:ea typeface="+mn-ea"/>
                  <a:cs typeface="Arial" panose="020B0604020202020204" pitchFamily="34" charset="0"/>
                </a:defRPr>
              </a:pPr>
              <a:endParaRPr lang="en-US"/>
            </a:p>
          </c:txPr>
        </c:title>
        <c:numFmt formatCode="General" sourceLinked="1"/>
        <c:majorTickMark val="none"/>
        <c:minorTickMark val="none"/>
        <c:tickLblPos val="nextTo"/>
        <c:spPr>
          <a:noFill/>
          <a:ln>
            <a:solidFill>
              <a:schemeClr val="tx1"/>
            </a:solidFill>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Century Gothic" panose="020B0502020202020204" pitchFamily="34" charset="0"/>
                <a:ea typeface="+mn-ea"/>
                <a:cs typeface="Arial" panose="020B0604020202020204" pitchFamily="34" charset="0"/>
              </a:defRPr>
            </a:pPr>
            <a:endParaRPr lang="en-US"/>
          </a:p>
        </c:txPr>
        <c:crossAx val="-1533874464"/>
        <c:crosses val="autoZero"/>
        <c:crossBetween val="between"/>
        <c:majorUnit val="100"/>
      </c:valAx>
      <c:spPr>
        <a:solidFill>
          <a:srgbClr val="FFFFFF"/>
        </a:solidFill>
        <a:ln>
          <a:noFill/>
        </a:ln>
        <a:effectLst/>
      </c:spPr>
    </c:plotArea>
    <c:plotVisOnly val="1"/>
    <c:dispBlanksAs val="gap"/>
    <c:showDLblsOverMax val="0"/>
  </c:chart>
  <c:spPr>
    <a:solidFill>
      <a:srgbClr val="FFFFFF"/>
    </a:solidFill>
    <a:ln w="9525" cap="flat" cmpd="sng" algn="ctr">
      <a:noFill/>
      <a:round/>
    </a:ln>
    <a:effectLst/>
  </c:spPr>
  <c:txPr>
    <a:bodyPr/>
    <a:lstStyle/>
    <a:p>
      <a:pPr>
        <a:defRPr>
          <a:latin typeface="Arial" panose="020B0604020202020204" pitchFamily="34" charset="0"/>
          <a:cs typeface="Arial" panose="020B0604020202020204" pitchFamily="34" charset="0"/>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7A54F6-1EEB-4F27-9F14-05DD944F4896}" type="datetimeFigureOut">
              <a:rPr lang="en-US" smtClean="0"/>
              <a:t>2/26/2020</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9B8E2C-5D24-4539-81A0-1106F467F800}" type="slidenum">
              <a:rPr lang="en-US" smtClean="0"/>
              <a:t>‹#›</a:t>
            </a:fld>
            <a:endParaRPr lang="en-US" dirty="0"/>
          </a:p>
        </p:txBody>
      </p:sp>
    </p:spTree>
    <p:extLst>
      <p:ext uri="{BB962C8B-B14F-4D97-AF65-F5344CB8AC3E}">
        <p14:creationId xmlns:p14="http://schemas.microsoft.com/office/powerpoint/2010/main" val="6041328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AFDF9AC5-968E-4AE4-8F86-8401AEA88ECF}" type="slidenum">
              <a:rPr lang="en-US" smtClean="0">
                <a:solidFill>
                  <a:srgbClr val="000000"/>
                </a:solidFill>
              </a:rPr>
              <a:pPr>
                <a:defRPr/>
              </a:pPr>
              <a:t>2</a:t>
            </a:fld>
            <a:endParaRPr lang="en-US" dirty="0">
              <a:solidFill>
                <a:srgbClr val="000000"/>
              </a:solidFill>
            </a:endParaRPr>
          </a:p>
        </p:txBody>
      </p:sp>
    </p:spTree>
    <p:extLst>
      <p:ext uri="{BB962C8B-B14F-4D97-AF65-F5344CB8AC3E}">
        <p14:creationId xmlns:p14="http://schemas.microsoft.com/office/powerpoint/2010/main" val="2011453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our population doesn’t change between last year and this year, the growth rate is 1, and this means our population is constant </a:t>
            </a:r>
          </a:p>
        </p:txBody>
      </p:sp>
      <p:sp>
        <p:nvSpPr>
          <p:cNvPr id="4" name="Slide Number Placeholder 3"/>
          <p:cNvSpPr>
            <a:spLocks noGrp="1"/>
          </p:cNvSpPr>
          <p:nvPr>
            <p:ph type="sldNum" sz="quarter" idx="5"/>
          </p:nvPr>
        </p:nvSpPr>
        <p:spPr/>
        <p:txBody>
          <a:bodyPr/>
          <a:lstStyle/>
          <a:p>
            <a:fld id="{669B8E2C-5D24-4539-81A0-1106F467F800}" type="slidenum">
              <a:rPr lang="en-US" smtClean="0"/>
              <a:t>18</a:t>
            </a:fld>
            <a:endParaRPr lang="en-US" dirty="0"/>
          </a:p>
        </p:txBody>
      </p:sp>
    </p:spTree>
    <p:extLst>
      <p:ext uri="{BB962C8B-B14F-4D97-AF65-F5344CB8AC3E}">
        <p14:creationId xmlns:p14="http://schemas.microsoft.com/office/powerpoint/2010/main" val="95826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review, if our population growth rate is less than 1, our population is decreasing; if the growth rate equals one, the population is constant; and if the growth rate is greater than one, our population is increasing over time.</a:t>
            </a:r>
          </a:p>
        </p:txBody>
      </p:sp>
      <p:sp>
        <p:nvSpPr>
          <p:cNvPr id="4" name="Slide Number Placeholder 3"/>
          <p:cNvSpPr>
            <a:spLocks noGrp="1"/>
          </p:cNvSpPr>
          <p:nvPr>
            <p:ph type="sldNum" sz="quarter" idx="5"/>
          </p:nvPr>
        </p:nvSpPr>
        <p:spPr/>
        <p:txBody>
          <a:bodyPr/>
          <a:lstStyle/>
          <a:p>
            <a:fld id="{669B8E2C-5D24-4539-81A0-1106F467F800}" type="slidenum">
              <a:rPr lang="en-US" smtClean="0"/>
              <a:t>19</a:t>
            </a:fld>
            <a:endParaRPr lang="en-US" dirty="0"/>
          </a:p>
        </p:txBody>
      </p:sp>
    </p:spTree>
    <p:extLst>
      <p:ext uri="{BB962C8B-B14F-4D97-AF65-F5344CB8AC3E}">
        <p14:creationId xmlns:p14="http://schemas.microsoft.com/office/powerpoint/2010/main" val="219859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2,500+</a:t>
            </a:r>
            <a:r>
              <a:rPr lang="en-US" baseline="0" dirty="0"/>
              <a:t> mile journey; reproductive diapause</a:t>
            </a:r>
            <a:endParaRPr lang="en-US" dirty="0"/>
          </a:p>
        </p:txBody>
      </p:sp>
      <p:sp>
        <p:nvSpPr>
          <p:cNvPr id="4" name="Slide Number Placeholder 3"/>
          <p:cNvSpPr>
            <a:spLocks noGrp="1"/>
          </p:cNvSpPr>
          <p:nvPr>
            <p:ph type="sldNum" sz="quarter" idx="10"/>
          </p:nvPr>
        </p:nvSpPr>
        <p:spPr/>
        <p:txBody>
          <a:bodyPr/>
          <a:lstStyle/>
          <a:p>
            <a:pPr>
              <a:defRPr/>
            </a:pPr>
            <a:fld id="{AFDF9AC5-968E-4AE4-8F86-8401AEA88ECF}" type="slidenum">
              <a:rPr lang="en-US" smtClean="0">
                <a:solidFill>
                  <a:srgbClr val="000000"/>
                </a:solidFill>
              </a:rPr>
              <a:pPr>
                <a:defRPr/>
              </a:pPr>
              <a:t>3</a:t>
            </a:fld>
            <a:endParaRPr lang="en-US" dirty="0">
              <a:solidFill>
                <a:srgbClr val="000000"/>
              </a:solidFill>
            </a:endParaRPr>
          </a:p>
        </p:txBody>
      </p:sp>
    </p:spTree>
    <p:extLst>
      <p:ext uri="{BB962C8B-B14F-4D97-AF65-F5344CB8AC3E}">
        <p14:creationId xmlns:p14="http://schemas.microsoft.com/office/powerpoint/2010/main" val="31136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Models are what we use to describe or represent a process. For example, models can be visual like this visual model of monarch metamorphosis.</a:t>
            </a:r>
          </a:p>
        </p:txBody>
      </p:sp>
      <p:sp>
        <p:nvSpPr>
          <p:cNvPr id="4" name="Slide Number Placeholder 3"/>
          <p:cNvSpPr>
            <a:spLocks noGrp="1"/>
          </p:cNvSpPr>
          <p:nvPr>
            <p:ph type="sldNum" sz="quarter" idx="5"/>
          </p:nvPr>
        </p:nvSpPr>
        <p:spPr/>
        <p:txBody>
          <a:bodyPr/>
          <a:lstStyle/>
          <a:p>
            <a:fld id="{669B8E2C-5D24-4539-81A0-1106F467F800}" type="slidenum">
              <a:rPr lang="en-US" smtClean="0"/>
              <a:t>10</a:t>
            </a:fld>
            <a:endParaRPr lang="en-US" dirty="0"/>
          </a:p>
        </p:txBody>
      </p:sp>
    </p:spTree>
    <p:extLst>
      <p:ext uri="{BB962C8B-B14F-4D97-AF65-F5344CB8AC3E}">
        <p14:creationId xmlns:p14="http://schemas.microsoft.com/office/powerpoint/2010/main" val="4581689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models can be mathematical or statistical. Many of you probably recognize this equation as the model for a line or relationship between x and y.</a:t>
            </a:r>
          </a:p>
        </p:txBody>
      </p:sp>
      <p:sp>
        <p:nvSpPr>
          <p:cNvPr id="4" name="Slide Number Placeholder 3"/>
          <p:cNvSpPr>
            <a:spLocks noGrp="1"/>
          </p:cNvSpPr>
          <p:nvPr>
            <p:ph type="sldNum" sz="quarter" idx="5"/>
          </p:nvPr>
        </p:nvSpPr>
        <p:spPr/>
        <p:txBody>
          <a:bodyPr/>
          <a:lstStyle/>
          <a:p>
            <a:fld id="{669B8E2C-5D24-4539-81A0-1106F467F800}" type="slidenum">
              <a:rPr lang="en-US" smtClean="0"/>
              <a:t>12</a:t>
            </a:fld>
            <a:endParaRPr lang="en-US" dirty="0"/>
          </a:p>
        </p:txBody>
      </p:sp>
    </p:spTree>
    <p:extLst>
      <p:ext uri="{BB962C8B-B14F-4D97-AF65-F5344CB8AC3E}">
        <p14:creationId xmlns:p14="http://schemas.microsoft.com/office/powerpoint/2010/main" val="1182157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we use models to make estimates, we expect to see some variation or uncertainty around that estimate. For example, your school bus arrives around the same time every morning, say 8:00am, but some mornings the bus may be a little bit early and some mornings it may be a little bit late, but you expect your bus to arrive around 8am every day.</a:t>
            </a:r>
          </a:p>
        </p:txBody>
      </p:sp>
      <p:sp>
        <p:nvSpPr>
          <p:cNvPr id="4" name="Slide Number Placeholder 3"/>
          <p:cNvSpPr>
            <a:spLocks noGrp="1"/>
          </p:cNvSpPr>
          <p:nvPr>
            <p:ph type="sldNum" sz="quarter" idx="5"/>
          </p:nvPr>
        </p:nvSpPr>
        <p:spPr/>
        <p:txBody>
          <a:bodyPr/>
          <a:lstStyle/>
          <a:p>
            <a:fld id="{669B8E2C-5D24-4539-81A0-1106F467F800}" type="slidenum">
              <a:rPr lang="en-US" smtClean="0"/>
              <a:t>13</a:t>
            </a:fld>
            <a:endParaRPr lang="en-US" dirty="0"/>
          </a:p>
        </p:txBody>
      </p:sp>
    </p:spTree>
    <p:extLst>
      <p:ext uri="{BB962C8B-B14F-4D97-AF65-F5344CB8AC3E}">
        <p14:creationId xmlns:p14="http://schemas.microsoft.com/office/powerpoint/2010/main" val="24687819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ecology, we use models to estimate the number of individuals in a population, where these individuals might be located, and we can estimate how the population size changes over time.</a:t>
            </a:r>
          </a:p>
        </p:txBody>
      </p:sp>
      <p:sp>
        <p:nvSpPr>
          <p:cNvPr id="4" name="Slide Number Placeholder 3"/>
          <p:cNvSpPr>
            <a:spLocks noGrp="1"/>
          </p:cNvSpPr>
          <p:nvPr>
            <p:ph type="sldNum" sz="quarter" idx="5"/>
          </p:nvPr>
        </p:nvSpPr>
        <p:spPr/>
        <p:txBody>
          <a:bodyPr/>
          <a:lstStyle/>
          <a:p>
            <a:fld id="{669B8E2C-5D24-4539-81A0-1106F467F800}" type="slidenum">
              <a:rPr lang="en-US" smtClean="0"/>
              <a:t>14</a:t>
            </a:fld>
            <a:endParaRPr lang="en-US" dirty="0"/>
          </a:p>
        </p:txBody>
      </p:sp>
    </p:spTree>
    <p:extLst>
      <p:ext uri="{BB962C8B-B14F-4D97-AF65-F5344CB8AC3E}">
        <p14:creationId xmlns:p14="http://schemas.microsoft.com/office/powerpoint/2010/main" val="2032966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estimate population change over time, we can look at the differences in population size from year to year. So between last year and this year, we can see that our population is increasing</a:t>
            </a:r>
          </a:p>
        </p:txBody>
      </p:sp>
      <p:sp>
        <p:nvSpPr>
          <p:cNvPr id="4" name="Slide Number Placeholder 3"/>
          <p:cNvSpPr>
            <a:spLocks noGrp="1"/>
          </p:cNvSpPr>
          <p:nvPr>
            <p:ph type="sldNum" sz="quarter" idx="5"/>
          </p:nvPr>
        </p:nvSpPr>
        <p:spPr/>
        <p:txBody>
          <a:bodyPr/>
          <a:lstStyle/>
          <a:p>
            <a:fld id="{669B8E2C-5D24-4539-81A0-1106F467F800}" type="slidenum">
              <a:rPr lang="en-US" smtClean="0"/>
              <a:t>15</a:t>
            </a:fld>
            <a:endParaRPr lang="en-US" dirty="0"/>
          </a:p>
        </p:txBody>
      </p:sp>
    </p:spTree>
    <p:extLst>
      <p:ext uri="{BB962C8B-B14F-4D97-AF65-F5344CB8AC3E}">
        <p14:creationId xmlns:p14="http://schemas.microsoft.com/office/powerpoint/2010/main" val="3648125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calculate the rate of population change between years, we can divide the population this year by the population last year. If this rate is greater than 1, the population is increasing.</a:t>
            </a:r>
          </a:p>
        </p:txBody>
      </p:sp>
      <p:sp>
        <p:nvSpPr>
          <p:cNvPr id="4" name="Slide Number Placeholder 3"/>
          <p:cNvSpPr>
            <a:spLocks noGrp="1"/>
          </p:cNvSpPr>
          <p:nvPr>
            <p:ph type="sldNum" sz="quarter" idx="5"/>
          </p:nvPr>
        </p:nvSpPr>
        <p:spPr/>
        <p:txBody>
          <a:bodyPr/>
          <a:lstStyle/>
          <a:p>
            <a:fld id="{669B8E2C-5D24-4539-81A0-1106F467F800}" type="slidenum">
              <a:rPr lang="en-US" smtClean="0"/>
              <a:t>16</a:t>
            </a:fld>
            <a:endParaRPr lang="en-US" dirty="0"/>
          </a:p>
        </p:txBody>
      </p:sp>
    </p:spTree>
    <p:extLst>
      <p:ext uri="{BB962C8B-B14F-4D97-AF65-F5344CB8AC3E}">
        <p14:creationId xmlns:p14="http://schemas.microsoft.com/office/powerpoint/2010/main" val="33301212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doing the same population growth rate calculation here, and we can see that now, our population size this year divided by our population last year is less than one, so we say our population is decreasing. </a:t>
            </a:r>
          </a:p>
        </p:txBody>
      </p:sp>
      <p:sp>
        <p:nvSpPr>
          <p:cNvPr id="4" name="Slide Number Placeholder 3"/>
          <p:cNvSpPr>
            <a:spLocks noGrp="1"/>
          </p:cNvSpPr>
          <p:nvPr>
            <p:ph type="sldNum" sz="quarter" idx="5"/>
          </p:nvPr>
        </p:nvSpPr>
        <p:spPr/>
        <p:txBody>
          <a:bodyPr/>
          <a:lstStyle/>
          <a:p>
            <a:fld id="{669B8E2C-5D24-4539-81A0-1106F467F800}" type="slidenum">
              <a:rPr lang="en-US" smtClean="0"/>
              <a:t>17</a:t>
            </a:fld>
            <a:endParaRPr lang="en-US" dirty="0"/>
          </a:p>
        </p:txBody>
      </p:sp>
    </p:spTree>
    <p:extLst>
      <p:ext uri="{BB962C8B-B14F-4D97-AF65-F5344CB8AC3E}">
        <p14:creationId xmlns:p14="http://schemas.microsoft.com/office/powerpoint/2010/main" val="2392624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1737732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3643061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439982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5C72BCC5-2743-4626-8335-92A7C5591A3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7413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E8479697-69DB-40BD-B806-46D5EACE681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82514231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F18CB0A1-E107-4DAD-8709-69DC7B959BA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15481028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E7368F41-61E6-4FA8-AB71-8F6407DEC2EA}"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797067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pPr>
              <a:defRPr/>
            </a:pPr>
            <a:fld id="{9DD59AFB-59A0-4405-91D9-0131FCF7B22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69398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pPr>
              <a:defRPr/>
            </a:pPr>
            <a:fld id="{1D0BED16-4F9A-457D-96DE-1D6FBBEB9EC0}"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03760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pPr>
              <a:defRPr/>
            </a:pPr>
            <a:fld id="{4A8D85B1-52F6-4255-8195-A712EC4DAF5E}"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944334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A7725617-18F9-408E-AF25-CD40A66BF15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3551003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42234892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5C80C71C-D119-4BAB-8DCD-0231EA0FCD86}"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5932662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02A57B1A-57E8-48EF-B095-05212C18048F}"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689363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pPr>
              <a:defRPr/>
            </a:pPr>
            <a:fld id="{339C1CCE-8006-45DA-8E52-9D299B49795D}"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918406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B5D575E9-EEA7-425A-8924-999C62C5D30B}"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26940931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48200" y="3938588"/>
            <a:ext cx="40386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Rectangle 4"/>
          <p:cNvSpPr>
            <a:spLocks noGrp="1" noChangeArrowheads="1"/>
          </p:cNvSpPr>
          <p:nvPr>
            <p:ph type="dt" sz="half" idx="10"/>
          </p:nvPr>
        </p:nvSpPr>
        <p:spPr>
          <a:ln/>
        </p:spPr>
        <p:txBody>
          <a:bodyPr/>
          <a:lstStyle>
            <a:lvl1pPr>
              <a:defRPr/>
            </a:lvl1pPr>
          </a:lstStyle>
          <a:p>
            <a:pPr>
              <a:defRPr/>
            </a:pPr>
            <a:endParaRPr lang="en-US" dirty="0">
              <a:solidFill>
                <a:srgbClr val="000000"/>
              </a:solidFill>
            </a:endParaRPr>
          </a:p>
        </p:txBody>
      </p:sp>
      <p:sp>
        <p:nvSpPr>
          <p:cNvPr id="7" name="Rectangle 5"/>
          <p:cNvSpPr>
            <a:spLocks noGrp="1" noChangeArrowheads="1"/>
          </p:cNvSpPr>
          <p:nvPr>
            <p:ph type="ftr" sz="quarter" idx="11"/>
          </p:nvPr>
        </p:nvSpPr>
        <p:spPr>
          <a:ln/>
        </p:spPr>
        <p:txBody>
          <a:bodyPr/>
          <a:lstStyle>
            <a:lvl1pPr>
              <a:defRPr/>
            </a:lvl1pPr>
          </a:lstStyle>
          <a:p>
            <a:pPr>
              <a:defRPr/>
            </a:pPr>
            <a:endParaRPr lang="en-US" dirty="0">
              <a:solidFill>
                <a:srgbClr val="000000"/>
              </a:solidFill>
            </a:endParaRPr>
          </a:p>
        </p:txBody>
      </p:sp>
      <p:sp>
        <p:nvSpPr>
          <p:cNvPr id="8" name="Rectangle 6"/>
          <p:cNvSpPr>
            <a:spLocks noGrp="1" noChangeArrowheads="1"/>
          </p:cNvSpPr>
          <p:nvPr>
            <p:ph type="sldNum" sz="quarter" idx="12"/>
          </p:nvPr>
        </p:nvSpPr>
        <p:spPr>
          <a:ln/>
        </p:spPr>
        <p:txBody>
          <a:bodyPr/>
          <a:lstStyle>
            <a:lvl1pPr>
              <a:defRPr/>
            </a:lvl1pPr>
          </a:lstStyle>
          <a:p>
            <a:pPr>
              <a:defRPr/>
            </a:pPr>
            <a:fld id="{9711256E-628E-4A13-9F88-6DF5A598BA08}"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03619190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3905673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6777073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886038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089497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endParaRPr>
          </a:p>
        </p:txBody>
      </p:sp>
      <p:sp>
        <p:nvSpPr>
          <p:cNvPr id="9" name="Slide Number Placeholder 8"/>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77652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26733545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endParaRPr>
          </a:p>
        </p:txBody>
      </p:sp>
      <p:sp>
        <p:nvSpPr>
          <p:cNvPr id="5" name="Slide Number Placeholder 4"/>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3285707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endParaRPr>
          </a:p>
        </p:txBody>
      </p:sp>
      <p:sp>
        <p:nvSpPr>
          <p:cNvPr id="4" name="Slide Number Placeholder 3"/>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80936214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27661168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endParaRPr>
          </a:p>
        </p:txBody>
      </p:sp>
      <p:sp>
        <p:nvSpPr>
          <p:cNvPr id="7" name="Slide Number Placeholder 6"/>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971943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3453381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9689716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10971681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1793972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2608199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2073929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4214962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030CA45-5748-40C7-AE5F-9F001727F1EA}" type="datetimeFigureOut">
              <a:rPr lang="en-US" smtClean="0"/>
              <a:t>2/26/2020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8EC96D17-5036-4E4A-8C7B-A819A0153A4A}" type="slidenum">
              <a:rPr lang="en-US" smtClean="0"/>
              <a:t>‹#›</a:t>
            </a:fld>
            <a:endParaRPr lang="en-US" dirty="0"/>
          </a:p>
        </p:txBody>
      </p:sp>
    </p:spTree>
    <p:extLst>
      <p:ext uri="{BB962C8B-B14F-4D97-AF65-F5344CB8AC3E}">
        <p14:creationId xmlns:p14="http://schemas.microsoft.com/office/powerpoint/2010/main" val="13279697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0CA45-5748-40C7-AE5F-9F001727F1EA}" type="datetimeFigureOut">
              <a:rPr lang="en-US" smtClean="0"/>
              <a:t>2/26/2020</a:t>
            </a:fld>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C96D17-5036-4E4A-8C7B-A819A0153A4A}" type="slidenum">
              <a:rPr lang="en-US" smtClean="0"/>
              <a:t>‹#›</a:t>
            </a:fld>
            <a:endParaRPr lang="en-US" dirty="0"/>
          </a:p>
        </p:txBody>
      </p:sp>
    </p:spTree>
    <p:extLst>
      <p:ext uri="{BB962C8B-B14F-4D97-AF65-F5344CB8AC3E}">
        <p14:creationId xmlns:p14="http://schemas.microsoft.com/office/powerpoint/2010/main" val="105947901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2"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fontAlgn="base">
              <a:spcBef>
                <a:spcPct val="0"/>
              </a:spcBef>
              <a:spcAft>
                <a:spcPct val="0"/>
              </a:spcAft>
              <a:defRPr/>
            </a:pPr>
            <a:endParaRPr lang="en-US" dirty="0">
              <a:solidFill>
                <a:srgbClr val="000000"/>
              </a:solidFill>
            </a:endParaRPr>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fontAlgn="base">
              <a:spcBef>
                <a:spcPct val="0"/>
              </a:spcBef>
              <a:spcAft>
                <a:spcPct val="0"/>
              </a:spcAft>
              <a:defRPr/>
            </a:pPr>
            <a:endParaRPr lang="en-US" dirty="0">
              <a:solidFill>
                <a:srgbClr val="000000"/>
              </a:solidFill>
            </a:endParaRPr>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fontAlgn="base">
              <a:spcBef>
                <a:spcPct val="0"/>
              </a:spcBef>
              <a:spcAft>
                <a:spcPct val="0"/>
              </a:spcAft>
              <a:defRPr/>
            </a:pPr>
            <a:fld id="{2024FB27-E789-4967-90EA-F66A62277CAA}" type="slidenum">
              <a:rPr lang="en-US">
                <a:solidFill>
                  <a:srgbClr val="000000"/>
                </a:solidFill>
              </a:rPr>
              <a:pPr fontAlgn="base">
                <a:spcBef>
                  <a:spcPct val="0"/>
                </a:spcBef>
                <a:spcAft>
                  <a:spcPct val="0"/>
                </a:spcAft>
                <a:defRPr/>
              </a:pPr>
              <a:t>‹#›</a:t>
            </a:fld>
            <a:endParaRPr lang="en-US" dirty="0">
              <a:solidFill>
                <a:srgbClr val="000000"/>
              </a:solidFill>
            </a:endParaRPr>
          </a:p>
        </p:txBody>
      </p:sp>
    </p:spTree>
    <p:extLst>
      <p:ext uri="{BB962C8B-B14F-4D97-AF65-F5344CB8AC3E}">
        <p14:creationId xmlns:p14="http://schemas.microsoft.com/office/powerpoint/2010/main" val="150185736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defRPr>
      </a:lvl2pPr>
      <a:lvl3pPr algn="ctr" rtl="0" eaLnBrk="0" fontAlgn="base" hangingPunct="0">
        <a:spcBef>
          <a:spcPct val="0"/>
        </a:spcBef>
        <a:spcAft>
          <a:spcPct val="0"/>
        </a:spcAft>
        <a:defRPr sz="4400">
          <a:solidFill>
            <a:schemeClr val="tx2"/>
          </a:solidFill>
          <a:latin typeface="Arial" charset="0"/>
        </a:defRPr>
      </a:lvl3pPr>
      <a:lvl4pPr algn="ctr" rtl="0" eaLnBrk="0" fontAlgn="base" hangingPunct="0">
        <a:spcBef>
          <a:spcPct val="0"/>
        </a:spcBef>
        <a:spcAft>
          <a:spcPct val="0"/>
        </a:spcAft>
        <a:defRPr sz="4400">
          <a:solidFill>
            <a:schemeClr val="tx2"/>
          </a:solidFill>
          <a:latin typeface="Arial" charset="0"/>
        </a:defRPr>
      </a:lvl4pPr>
      <a:lvl5pPr algn="ctr" rtl="0" eaLnBrk="0" fontAlgn="base" hangingPunct="0">
        <a:spcBef>
          <a:spcPct val="0"/>
        </a:spcBef>
        <a:spcAft>
          <a:spcPct val="0"/>
        </a:spcAft>
        <a:defRPr sz="4400">
          <a:solidFill>
            <a:schemeClr val="tx2"/>
          </a:solidFill>
          <a:latin typeface="Arial" charset="0"/>
        </a:defRPr>
      </a:lvl5pPr>
      <a:lvl6pPr marL="457200" algn="ctr" rtl="0" fontAlgn="base">
        <a:spcBef>
          <a:spcPct val="0"/>
        </a:spcBef>
        <a:spcAft>
          <a:spcPct val="0"/>
        </a:spcAft>
        <a:defRPr sz="4400">
          <a:solidFill>
            <a:schemeClr val="tx2"/>
          </a:solidFill>
          <a:latin typeface="Arial" charset="0"/>
        </a:defRPr>
      </a:lvl6pPr>
      <a:lvl7pPr marL="914400" algn="ctr" rtl="0" fontAlgn="base">
        <a:spcBef>
          <a:spcPct val="0"/>
        </a:spcBef>
        <a:spcAft>
          <a:spcPct val="0"/>
        </a:spcAft>
        <a:defRPr sz="4400">
          <a:solidFill>
            <a:schemeClr val="tx2"/>
          </a:solidFill>
          <a:latin typeface="Arial" charset="0"/>
        </a:defRPr>
      </a:lvl7pPr>
      <a:lvl8pPr marL="1371600" algn="ctr" rtl="0" fontAlgn="base">
        <a:spcBef>
          <a:spcPct val="0"/>
        </a:spcBef>
        <a:spcAft>
          <a:spcPct val="0"/>
        </a:spcAft>
        <a:defRPr sz="4400">
          <a:solidFill>
            <a:schemeClr val="tx2"/>
          </a:solidFill>
          <a:latin typeface="Arial" charset="0"/>
        </a:defRPr>
      </a:lvl8pPr>
      <a:lvl9pPr marL="1828800" algn="ctr" rtl="0" fontAlgn="base">
        <a:spcBef>
          <a:spcPct val="0"/>
        </a:spcBef>
        <a:spcAft>
          <a:spcPct val="0"/>
        </a:spcAft>
        <a:defRPr sz="4400">
          <a:solidFill>
            <a:schemeClr val="tx2"/>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DC60D6-07F8-43C1-A5D7-D9F0D94017C6}" type="datetimeFigureOut">
              <a:rPr lang="en-US" smtClean="0">
                <a:solidFill>
                  <a:prstClr val="black">
                    <a:tint val="75000"/>
                  </a:prstClr>
                </a:solidFill>
              </a:rPr>
              <a:pPr/>
              <a:t>2/26/2020</a:t>
            </a:fld>
            <a:endParaRPr lang="en-US" dirty="0">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18E08E-34C2-4281-9918-04611AEA7355}"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699861075"/>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18.gif"/><Relationship Id="rId4" Type="http://schemas.openxmlformats.org/officeDocument/2006/relationships/image" Target="../media/image6.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27.pn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6.xml"/><Relationship Id="rId1" Type="http://schemas.openxmlformats.org/officeDocument/2006/relationships/slideLayout" Target="../slideLayouts/slideLayout30.xml"/><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30.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8.xml"/><Relationship Id="rId1" Type="http://schemas.openxmlformats.org/officeDocument/2006/relationships/slideLayout" Target="../slideLayouts/slideLayout30.xml"/><Relationship Id="rId5" Type="http://schemas.openxmlformats.org/officeDocument/2006/relationships/image" Target="../media/image24.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31.png"/><Relationship Id="rId5" Type="http://schemas.openxmlformats.org/officeDocument/2006/relationships/image" Target="../media/image28.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0.pn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3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30.png"/></Relationships>
</file>

<file path=ppt/slides/_rels/slide19.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1.xml"/><Relationship Id="rId1" Type="http://schemas.openxmlformats.org/officeDocument/2006/relationships/slideLayout" Target="../slideLayouts/slideLayout30.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7.xml"/><Relationship Id="rId5" Type="http://schemas.openxmlformats.org/officeDocument/2006/relationships/image" Target="../media/image5.jpeg"/><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chart" Target="../charts/chart1.xml"/><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jpeg"/><Relationship Id="rId1" Type="http://schemas.openxmlformats.org/officeDocument/2006/relationships/slideLayout" Target="../slideLayouts/slideLayout30.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tiff"/><Relationship Id="rId1" Type="http://schemas.openxmlformats.org/officeDocument/2006/relationships/slideLayout" Target="../slideLayouts/slideLayout30.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p:txBody>
          <a:bodyPr/>
          <a:lstStyle/>
          <a:p>
            <a:endParaRPr lang="en-US" dirty="0"/>
          </a:p>
        </p:txBody>
      </p:sp>
      <p:pic>
        <p:nvPicPr>
          <p:cNvPr id="1026" name="Picture 2" descr="Image result for monarch butterflies lincoln brower"/>
          <p:cNvPicPr>
            <a:picLocks noChangeAspect="1" noChangeArrowheads="1"/>
          </p:cNvPicPr>
          <p:nvPr/>
        </p:nvPicPr>
        <p:blipFill rotWithShape="1">
          <a:blip r:embed="rId2">
            <a:extLst>
              <a:ext uri="{28A0092B-C50C-407E-A947-70E740481C1C}">
                <a14:useLocalDpi xmlns:a14="http://schemas.microsoft.com/office/drawing/2010/main" val="0"/>
              </a:ext>
            </a:extLst>
          </a:blip>
          <a:srcRect r="10000"/>
          <a:stretch/>
        </p:blipFill>
        <p:spPr bwMode="auto">
          <a:xfrm>
            <a:off x="1"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413545" y="1409710"/>
            <a:ext cx="6316910" cy="3650769"/>
          </a:xfrm>
          <a:prstGeom prst="rect">
            <a:avLst/>
          </a:prstGeom>
          <a:solidFill>
            <a:srgbClr val="FFFFFF">
              <a:alpha val="4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547769" y="1526934"/>
            <a:ext cx="6048462" cy="3416320"/>
          </a:xfrm>
          <a:prstGeom prst="rect">
            <a:avLst/>
          </a:prstGeom>
          <a:noFill/>
        </p:spPr>
        <p:txBody>
          <a:bodyPr wrap="square" rtlCol="0">
            <a:spAutoFit/>
          </a:bodyPr>
          <a:lstStyle/>
          <a:p>
            <a:pPr algn="ctr"/>
            <a:r>
              <a:rPr lang="en-US" sz="4600" dirty="0">
                <a:latin typeface="Century Gothic" panose="020B0502020202020204" pitchFamily="34" charset="0"/>
              </a:rPr>
              <a:t>Using math to save monarch butterflies!</a:t>
            </a:r>
          </a:p>
          <a:p>
            <a:pPr algn="ctr"/>
            <a:endParaRPr lang="en-US" sz="4800" dirty="0">
              <a:latin typeface="Century Gothic" panose="020B0502020202020204" pitchFamily="34" charset="0"/>
            </a:endParaRPr>
          </a:p>
          <a:p>
            <a:pPr algn="ctr"/>
            <a:endParaRPr lang="en-US" sz="4800" dirty="0">
              <a:latin typeface="Century Gothic" panose="020B0502020202020204" pitchFamily="34" charset="0"/>
            </a:endParaRPr>
          </a:p>
          <a:p>
            <a:pPr algn="ctr"/>
            <a:r>
              <a:rPr lang="en-US" sz="2800" dirty="0">
                <a:latin typeface="Century Gothic" panose="020B0502020202020204" pitchFamily="34" charset="0"/>
              </a:rPr>
              <a:t>Girls Math &amp; Science Day 2020</a:t>
            </a:r>
          </a:p>
        </p:txBody>
      </p:sp>
    </p:spTree>
    <p:extLst>
      <p:ext uri="{BB962C8B-B14F-4D97-AF65-F5344CB8AC3E}">
        <p14:creationId xmlns:p14="http://schemas.microsoft.com/office/powerpoint/2010/main" val="38828265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What are models?</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5122" name="Picture 2" descr="Image result for monarch butterfly metamorphosis"/>
          <p:cNvPicPr>
            <a:picLocks noChangeAspect="1" noChangeArrowheads="1"/>
          </p:cNvPicPr>
          <p:nvPr/>
        </p:nvPicPr>
        <p:blipFill rotWithShape="1">
          <a:blip r:embed="rId3">
            <a:extLst>
              <a:ext uri="{28A0092B-C50C-407E-A947-70E740481C1C}">
                <a14:useLocalDpi xmlns:a14="http://schemas.microsoft.com/office/drawing/2010/main" val="0"/>
              </a:ext>
            </a:extLst>
          </a:blip>
          <a:srcRect t="26403" r="54543" b="37457"/>
          <a:stretch/>
        </p:blipFill>
        <p:spPr bwMode="auto">
          <a:xfrm>
            <a:off x="4002999" y="4866900"/>
            <a:ext cx="1507869" cy="15513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monarch butterfly transparent backgrou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89710" y="5158962"/>
            <a:ext cx="1983204" cy="12593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monarch butterfly metamorphosis"/>
          <p:cNvPicPr>
            <a:picLocks noChangeAspect="1" noChangeArrowheads="1"/>
          </p:cNvPicPr>
          <p:nvPr/>
        </p:nvPicPr>
        <p:blipFill rotWithShape="1">
          <a:blip r:embed="rId3">
            <a:extLst>
              <a:ext uri="{28A0092B-C50C-407E-A947-70E740481C1C}">
                <a14:useLocalDpi xmlns:a14="http://schemas.microsoft.com/office/drawing/2010/main" val="0"/>
              </a:ext>
            </a:extLst>
          </a:blip>
          <a:srcRect l="23828" t="65655" r="9270" b="8736"/>
          <a:stretch/>
        </p:blipFill>
        <p:spPr bwMode="auto">
          <a:xfrm>
            <a:off x="804940" y="5158962"/>
            <a:ext cx="2219218" cy="1099335"/>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p:cNvCxnSpPr/>
          <p:nvPr/>
        </p:nvCxnSpPr>
        <p:spPr>
          <a:xfrm>
            <a:off x="3159090" y="5765029"/>
            <a:ext cx="69371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5633449" y="5765029"/>
            <a:ext cx="693719"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1257418"/>
            <a:ext cx="6096000" cy="3429000"/>
          </a:xfrm>
          <a:prstGeom prst="rect">
            <a:avLst/>
          </a:prstGeom>
          <a:effectLst>
            <a:softEdge rad="31750"/>
          </a:effectLst>
        </p:spPr>
      </p:pic>
    </p:spTree>
    <p:extLst>
      <p:ext uri="{BB962C8B-B14F-4D97-AF65-F5344CB8AC3E}">
        <p14:creationId xmlns:p14="http://schemas.microsoft.com/office/powerpoint/2010/main" val="622157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Mathematical models</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TextBox 7"/>
          <p:cNvSpPr txBox="1"/>
          <p:nvPr/>
        </p:nvSpPr>
        <p:spPr>
          <a:xfrm>
            <a:off x="1720855" y="2160536"/>
            <a:ext cx="5702290" cy="2862322"/>
          </a:xfrm>
          <a:prstGeom prst="rect">
            <a:avLst/>
          </a:prstGeom>
          <a:noFill/>
        </p:spPr>
        <p:txBody>
          <a:bodyPr wrap="square" rtlCol="0">
            <a:spAutoFit/>
          </a:bodyPr>
          <a:lstStyle/>
          <a:p>
            <a:pPr algn="ctr">
              <a:spcAft>
                <a:spcPts val="1200"/>
              </a:spcAft>
            </a:pPr>
            <a:r>
              <a:rPr lang="en-US" sz="6000" dirty="0">
                <a:solidFill>
                  <a:prstClr val="black"/>
                </a:solidFill>
                <a:latin typeface="Century Gothic" panose="020B0502020202020204" pitchFamily="34" charset="0"/>
                <a:ea typeface="Cambria Math" panose="02040503050406030204" pitchFamily="18" charset="0"/>
              </a:rPr>
              <a:t>Using math to describe reality</a:t>
            </a:r>
          </a:p>
        </p:txBody>
      </p:sp>
    </p:spTree>
    <p:extLst>
      <p:ext uri="{BB962C8B-B14F-4D97-AF65-F5344CB8AC3E}">
        <p14:creationId xmlns:p14="http://schemas.microsoft.com/office/powerpoint/2010/main" val="28272974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Mathematical models</a:t>
            </a:r>
          </a:p>
        </p:txBody>
      </p:sp>
      <mc:AlternateContent xmlns:mc="http://schemas.openxmlformats.org/markup-compatibility/2006" xmlns:a14="http://schemas.microsoft.com/office/drawing/2010/main">
        <mc:Choice Requires="a14">
          <p:sp>
            <p:nvSpPr>
              <p:cNvPr id="2" name="TextBox 1"/>
              <p:cNvSpPr txBox="1"/>
              <p:nvPr/>
            </p:nvSpPr>
            <p:spPr>
              <a:xfrm>
                <a:off x="2144316" y="5387326"/>
                <a:ext cx="4855368" cy="11079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7200" i="1" smtClean="0">
                          <a:solidFill>
                            <a:prstClr val="black"/>
                          </a:solidFill>
                          <a:latin typeface="Cambria Math" panose="02040503050406030204" pitchFamily="18" charset="0"/>
                        </a:rPr>
                        <m:t>𝑦</m:t>
                      </m:r>
                      <m:r>
                        <a:rPr lang="en-US" sz="7200" i="1" smtClean="0">
                          <a:solidFill>
                            <a:prstClr val="black"/>
                          </a:solidFill>
                          <a:latin typeface="Cambria Math" panose="02040503050406030204" pitchFamily="18" charset="0"/>
                        </a:rPr>
                        <m:t>=</m:t>
                      </m:r>
                      <m:r>
                        <a:rPr lang="en-US" sz="7200" i="1" smtClean="0">
                          <a:solidFill>
                            <a:prstClr val="black"/>
                          </a:solidFill>
                          <a:latin typeface="Cambria Math" panose="02040503050406030204" pitchFamily="18" charset="0"/>
                        </a:rPr>
                        <m:t>𝑚𝑥</m:t>
                      </m:r>
                      <m:r>
                        <a:rPr lang="en-US" sz="7200" i="1" smtClean="0">
                          <a:solidFill>
                            <a:prstClr val="black"/>
                          </a:solidFill>
                          <a:latin typeface="Cambria Math" panose="02040503050406030204" pitchFamily="18" charset="0"/>
                        </a:rPr>
                        <m:t>+</m:t>
                      </m:r>
                      <m:r>
                        <a:rPr lang="en-US" sz="7200" i="1" smtClean="0">
                          <a:solidFill>
                            <a:prstClr val="black"/>
                          </a:solidFill>
                          <a:latin typeface="Cambria Math" panose="02040503050406030204" pitchFamily="18" charset="0"/>
                        </a:rPr>
                        <m:t>𝑏</m:t>
                      </m:r>
                    </m:oMath>
                  </m:oMathPara>
                </a14:m>
                <a:endParaRPr lang="en-US" sz="7200" dirty="0">
                  <a:solidFill>
                    <a:prstClr val="black"/>
                  </a:solidFill>
                  <a:latin typeface="Century Gothic" panose="020B0502020202020204" pitchFamily="34" charset="0"/>
                </a:endParaRPr>
              </a:p>
            </p:txBody>
          </p:sp>
        </mc:Choice>
        <mc:Fallback xmlns="">
          <p:sp>
            <p:nvSpPr>
              <p:cNvPr id="2" name="TextBox 1"/>
              <p:cNvSpPr txBox="1">
                <a:spLocks noRot="1" noChangeAspect="1" noMove="1" noResize="1" noEditPoints="1" noAdjustHandles="1" noChangeArrowheads="1" noChangeShapeType="1" noTextEdit="1"/>
              </p:cNvSpPr>
              <p:nvPr/>
            </p:nvSpPr>
            <p:spPr>
              <a:xfrm>
                <a:off x="2144316" y="5387326"/>
                <a:ext cx="4855368" cy="1107996"/>
              </a:xfrm>
              <a:prstGeom prst="rect">
                <a:avLst/>
              </a:prstGeom>
              <a:blipFill rotWithShape="0">
                <a:blip r:embed="rId3"/>
                <a:stretch>
                  <a:fillRect/>
                </a:stretch>
              </a:blipFill>
            </p:spPr>
            <p:txBody>
              <a:bodyPr/>
              <a:lstStyle/>
              <a:p>
                <a:r>
                  <a:rPr lang="en-US">
                    <a:noFill/>
                  </a:rPr>
                  <a:t> </a:t>
                </a:r>
              </a:p>
            </p:txBody>
          </p:sp>
        </mc:Fallback>
      </mc:AlternateContent>
      <p:cxnSp>
        <p:nvCxnSpPr>
          <p:cNvPr id="7" name="Straight Arrow Connector 6"/>
          <p:cNvCxnSpPr/>
          <p:nvPr/>
        </p:nvCxnSpPr>
        <p:spPr>
          <a:xfrm flipV="1">
            <a:off x="2758397" y="1288122"/>
            <a:ext cx="0" cy="365760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758397" y="4926127"/>
            <a:ext cx="3657600" cy="0"/>
          </a:xfrm>
          <a:prstGeom prst="straightConnector1">
            <a:avLst/>
          </a:prstGeom>
          <a:ln w="38100">
            <a:solidFill>
              <a:schemeClr val="tx1"/>
            </a:solidFill>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758397" y="1479478"/>
            <a:ext cx="4495158" cy="3446649"/>
          </a:xfrm>
          <a:prstGeom prst="straightConnector1">
            <a:avLst/>
          </a:prstGeom>
          <a:ln w="63500">
            <a:solidFill>
              <a:srgbClr val="FF0000"/>
            </a:solidFill>
            <a:headEnd w="lg" len="lg"/>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Rectangle 16"/>
              <p:cNvSpPr/>
              <p:nvPr/>
            </p:nvSpPr>
            <p:spPr>
              <a:xfrm>
                <a:off x="1987610" y="2824534"/>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i="1">
                          <a:solidFill>
                            <a:prstClr val="black"/>
                          </a:solidFill>
                          <a:latin typeface="Cambria Math" panose="02040503050406030204" pitchFamily="18" charset="0"/>
                        </a:rPr>
                        <m:t>𝑦</m:t>
                      </m:r>
                    </m:oMath>
                  </m:oMathPara>
                </a14:m>
                <a:endParaRPr lang="en-US" sz="3200" dirty="0"/>
              </a:p>
            </p:txBody>
          </p:sp>
        </mc:Choice>
        <mc:Fallback xmlns="">
          <p:sp>
            <p:nvSpPr>
              <p:cNvPr id="17" name="Rectangle 16"/>
              <p:cNvSpPr>
                <a:spLocks noRot="1" noChangeAspect="1" noMove="1" noResize="1" noEditPoints="1" noAdjustHandles="1" noChangeArrowheads="1" noChangeShapeType="1" noTextEdit="1"/>
              </p:cNvSpPr>
              <p:nvPr/>
            </p:nvSpPr>
            <p:spPr>
              <a:xfrm>
                <a:off x="1987610" y="2824534"/>
                <a:ext cx="513859" cy="584775"/>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4330267" y="4926127"/>
                <a:ext cx="513859" cy="5847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3200" b="0" i="1" smtClean="0">
                          <a:solidFill>
                            <a:prstClr val="black"/>
                          </a:solidFill>
                          <a:latin typeface="Cambria Math" panose="02040503050406030204" pitchFamily="18" charset="0"/>
                        </a:rPr>
                        <m:t>𝑥</m:t>
                      </m:r>
                    </m:oMath>
                  </m:oMathPara>
                </a14:m>
                <a:endParaRPr lang="en-US" sz="3200" dirty="0"/>
              </a:p>
            </p:txBody>
          </p:sp>
        </mc:Choice>
        <mc:Fallback xmlns="">
          <p:sp>
            <p:nvSpPr>
              <p:cNvPr id="18" name="Rectangle 17"/>
              <p:cNvSpPr>
                <a:spLocks noRot="1" noChangeAspect="1" noMove="1" noResize="1" noEditPoints="1" noAdjustHandles="1" noChangeArrowheads="1" noChangeShapeType="1" noTextEdit="1"/>
              </p:cNvSpPr>
              <p:nvPr/>
            </p:nvSpPr>
            <p:spPr>
              <a:xfrm>
                <a:off x="4330267" y="4926127"/>
                <a:ext cx="513859" cy="584775"/>
              </a:xfrm>
              <a:prstGeom prst="rect">
                <a:avLst/>
              </a:prstGeom>
              <a:blipFill rotWithShape="0">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57926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Uncertainty &amp; statistics </a:t>
            </a:r>
          </a:p>
        </p:txBody>
      </p:sp>
      <p:pic>
        <p:nvPicPr>
          <p:cNvPr id="4098" name="Picture 2" descr="https://www.mtabus.org/wp-content/uploads/2012/01/1242_LowAngle_Schoolbu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9711" y="2124868"/>
            <a:ext cx="4384578" cy="2608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59842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19835" y="1512323"/>
            <a:ext cx="8724165" cy="3600986"/>
          </a:xfrm>
          <a:prstGeom prst="rect">
            <a:avLst/>
          </a:prstGeom>
          <a:noFill/>
        </p:spPr>
        <p:txBody>
          <a:bodyPr wrap="square" rtlCol="0">
            <a:spAutoFit/>
          </a:bodyPr>
          <a:lstStyle/>
          <a:p>
            <a:pPr marL="339725" indent="-339725">
              <a:spcAft>
                <a:spcPts val="1200"/>
              </a:spcAft>
              <a:buFont typeface="Arial" panose="020B0604020202020204" pitchFamily="34" charset="0"/>
              <a:buChar char="•"/>
            </a:pPr>
            <a:r>
              <a:rPr lang="en-US" sz="2400" dirty="0">
                <a:solidFill>
                  <a:prstClr val="black"/>
                </a:solidFill>
                <a:latin typeface="Century Gothic" panose="020B0502020202020204" pitchFamily="34" charset="0"/>
                <a:ea typeface="Cambria Math" panose="02040503050406030204" pitchFamily="18" charset="0"/>
              </a:rPr>
              <a:t>How many individuals are there?</a:t>
            </a:r>
          </a:p>
          <a:p>
            <a:pPr marL="339725" indent="-339725">
              <a:spcAft>
                <a:spcPts val="1200"/>
              </a:spcAft>
              <a:buFont typeface="Arial" panose="020B0604020202020204" pitchFamily="34" charset="0"/>
              <a:buChar char="•"/>
            </a:pPr>
            <a:endParaRPr lang="en-US" sz="2400" dirty="0">
              <a:solidFill>
                <a:prstClr val="black"/>
              </a:solidFill>
              <a:latin typeface="Century Gothic" panose="020B0502020202020204" pitchFamily="34" charset="0"/>
              <a:ea typeface="Cambria Math" panose="02040503050406030204" pitchFamily="18" charset="0"/>
            </a:endParaRPr>
          </a:p>
          <a:p>
            <a:pPr marL="339725" indent="-339725">
              <a:spcAft>
                <a:spcPts val="1200"/>
              </a:spcAft>
              <a:buFont typeface="Arial" panose="020B0604020202020204" pitchFamily="34" charset="0"/>
              <a:buChar char="•"/>
            </a:pPr>
            <a:endParaRPr lang="en-US" sz="2400" dirty="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r>
              <a:rPr lang="en-US" sz="2400" dirty="0">
                <a:solidFill>
                  <a:prstClr val="black"/>
                </a:solidFill>
                <a:latin typeface="Century Gothic" panose="020B0502020202020204" pitchFamily="34" charset="0"/>
                <a:ea typeface="Cambria Math" panose="02040503050406030204" pitchFamily="18" charset="0"/>
              </a:rPr>
              <a:t>Where are these individuals located?</a:t>
            </a:r>
          </a:p>
          <a:p>
            <a:pPr marL="342900" indent="-342900">
              <a:spcAft>
                <a:spcPts val="1200"/>
              </a:spcAft>
              <a:buFont typeface="Arial" panose="020B0604020202020204" pitchFamily="34" charset="0"/>
              <a:buChar char="•"/>
            </a:pPr>
            <a:endParaRPr lang="en-US" sz="2400" dirty="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endParaRPr lang="en-US" sz="2400" dirty="0">
              <a:solidFill>
                <a:prstClr val="black"/>
              </a:solidFill>
              <a:latin typeface="Century Gothic" panose="020B0502020202020204" pitchFamily="34" charset="0"/>
              <a:ea typeface="Cambria Math" panose="02040503050406030204" pitchFamily="18" charset="0"/>
            </a:endParaRPr>
          </a:p>
          <a:p>
            <a:pPr marL="342900" indent="-342900">
              <a:spcAft>
                <a:spcPts val="1200"/>
              </a:spcAft>
              <a:buFont typeface="Arial" panose="020B0604020202020204" pitchFamily="34" charset="0"/>
              <a:buChar char="•"/>
            </a:pPr>
            <a:r>
              <a:rPr lang="en-US" sz="2400" dirty="0">
                <a:solidFill>
                  <a:prstClr val="black"/>
                </a:solidFill>
                <a:latin typeface="Century Gothic" panose="020B0502020202020204" pitchFamily="34" charset="0"/>
                <a:ea typeface="Cambria Math" panose="02040503050406030204" pitchFamily="18" charset="0"/>
              </a:rPr>
              <a:t>How is this population changing over time?</a:t>
            </a:r>
          </a:p>
        </p:txBody>
      </p:sp>
      <p:sp>
        <p:nvSpPr>
          <p:cNvPr id="14" name="Rounded Rectangle 13"/>
          <p:cNvSpPr/>
          <p:nvPr/>
        </p:nvSpPr>
        <p:spPr>
          <a:xfrm>
            <a:off x="3599453" y="3863159"/>
            <a:ext cx="1941930" cy="592019"/>
          </a:xfrm>
          <a:prstGeom prst="roundRect">
            <a:avLst/>
          </a:prstGeom>
          <a:solidFill>
            <a:srgbClr val="00B0F0"/>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Models in ecology</a:t>
            </a:r>
          </a:p>
        </p:txBody>
      </p:sp>
      <p:cxnSp>
        <p:nvCxnSpPr>
          <p:cNvPr id="35" name="Straight Arrow Connector 34"/>
          <p:cNvCxnSpPr/>
          <p:nvPr/>
        </p:nvCxnSpPr>
        <p:spPr>
          <a:xfrm>
            <a:off x="4173589" y="5919491"/>
            <a:ext cx="746023" cy="0"/>
          </a:xfrm>
          <a:prstGeom prst="straightConnector1">
            <a:avLst/>
          </a:prstGeom>
          <a:noFill/>
          <a:ln w="50800" cap="flat" cmpd="sng" algn="ctr">
            <a:solidFill>
              <a:sysClr val="windowText" lastClr="000000"/>
            </a:solidFill>
            <a:prstDash val="solid"/>
            <a:miter lim="800000"/>
            <a:tailEnd type="triangle"/>
          </a:ln>
          <a:effectLst/>
        </p:spPr>
      </p:cxnSp>
      <p:pic>
        <p:nvPicPr>
          <p:cNvPr id="4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47222" y="202936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9937" y="207028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22722" y="215691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69858" y="211779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82208" y="220287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87863" y="238184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26100" y="2431254"/>
            <a:ext cx="773329" cy="491064"/>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Group 51"/>
          <p:cNvGrpSpPr/>
          <p:nvPr/>
        </p:nvGrpSpPr>
        <p:grpSpPr>
          <a:xfrm>
            <a:off x="1774783" y="5522824"/>
            <a:ext cx="1720465" cy="892955"/>
            <a:chOff x="6427144" y="973473"/>
            <a:chExt cx="1720465" cy="892955"/>
          </a:xfrm>
        </p:grpSpPr>
        <p:pic>
          <p:nvPicPr>
            <p:cNvPr id="5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1644" y="97347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4359" y="101439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27144" y="110102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74280" y="106190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86630" y="114698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92285" y="132595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30522" y="1375364"/>
              <a:ext cx="773329" cy="491064"/>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05066" y="569633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michigan"/>
          <p:cNvPicPr>
            <a:picLocks noChangeAspect="1" noChangeArrowheads="1"/>
          </p:cNvPicPr>
          <p:nvPr/>
        </p:nvPicPr>
        <p:blipFill rotWithShape="1">
          <a:blip r:embed="rId4" cstate="print">
            <a:duotone>
              <a:prstClr val="black"/>
              <a:srgbClr val="00B050">
                <a:tint val="45000"/>
                <a:satMod val="400000"/>
              </a:srgbClr>
            </a:duotone>
            <a:extLst>
              <a:ext uri="{28A0092B-C50C-407E-A947-70E740481C1C}">
                <a14:useLocalDpi xmlns:a14="http://schemas.microsoft.com/office/drawing/2010/main" val="0"/>
              </a:ext>
            </a:extLst>
          </a:blip>
          <a:srcRect l="40274" t="26272"/>
          <a:stretch/>
        </p:blipFill>
        <p:spPr bwMode="auto">
          <a:xfrm rot="5400000">
            <a:off x="4303430" y="3218222"/>
            <a:ext cx="456098" cy="1864051"/>
          </a:xfrm>
          <a:prstGeom prst="rect">
            <a:avLst/>
          </a:prstGeom>
          <a:noFill/>
          <a:ln>
            <a:noFill/>
          </a:ln>
        </p:spPr>
      </p:pic>
      <p:pic>
        <p:nvPicPr>
          <p:cNvPr id="5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41477" y="3869932"/>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82752" y="3994551"/>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82596" y="3790842"/>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2932" y="3966835"/>
            <a:ext cx="505111" cy="3207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result for tim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219865" y="5240861"/>
            <a:ext cx="601372" cy="598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793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childTnLst>
                                </p:cTn>
                              </p:par>
                              <p:par>
                                <p:cTn id="10" presetID="1" presetClass="entr" presetSubtype="0" fill="hold" nodeType="withEffect">
                                  <p:stCondLst>
                                    <p:cond delay="250"/>
                                  </p:stCondLst>
                                  <p:childTnLst>
                                    <p:set>
                                      <p:cBhvr>
                                        <p:cTn id="11" dur="1" fill="hold">
                                          <p:stCondLst>
                                            <p:cond delay="0"/>
                                          </p:stCondLst>
                                        </p:cTn>
                                        <p:tgtEl>
                                          <p:spTgt spid="48"/>
                                        </p:tgtEl>
                                        <p:attrNameLst>
                                          <p:attrName>style.visibility</p:attrName>
                                        </p:attrNameLst>
                                      </p:cBhvr>
                                      <p:to>
                                        <p:strVal val="visible"/>
                                      </p:to>
                                    </p:set>
                                  </p:childTnLst>
                                </p:cTn>
                              </p:par>
                              <p:par>
                                <p:cTn id="12" presetID="1" presetClass="entr" presetSubtype="0" fill="hold" nodeType="withEffect">
                                  <p:stCondLst>
                                    <p:cond delay="500"/>
                                  </p:stCondLst>
                                  <p:childTnLst>
                                    <p:set>
                                      <p:cBhvr>
                                        <p:cTn id="13" dur="1" fill="hold">
                                          <p:stCondLst>
                                            <p:cond delay="0"/>
                                          </p:stCondLst>
                                        </p:cTn>
                                        <p:tgtEl>
                                          <p:spTgt spid="49"/>
                                        </p:tgtEl>
                                        <p:attrNameLst>
                                          <p:attrName>style.visibility</p:attrName>
                                        </p:attrNameLst>
                                      </p:cBhvr>
                                      <p:to>
                                        <p:strVal val="visible"/>
                                      </p:to>
                                    </p:set>
                                  </p:childTnLst>
                                </p:cTn>
                              </p:par>
                              <p:par>
                                <p:cTn id="14" presetID="1" presetClass="entr" presetSubtype="0" fill="hold" nodeType="withEffect">
                                  <p:stCondLst>
                                    <p:cond delay="750"/>
                                  </p:stCondLst>
                                  <p:childTnLst>
                                    <p:set>
                                      <p:cBhvr>
                                        <p:cTn id="15" dur="1" fill="hold">
                                          <p:stCondLst>
                                            <p:cond delay="0"/>
                                          </p:stCondLst>
                                        </p:cTn>
                                        <p:tgtEl>
                                          <p:spTgt spid="44"/>
                                        </p:tgtEl>
                                        <p:attrNameLst>
                                          <p:attrName>style.visibility</p:attrName>
                                        </p:attrNameLst>
                                      </p:cBhvr>
                                      <p:to>
                                        <p:strVal val="visible"/>
                                      </p:to>
                                    </p:set>
                                  </p:childTnLst>
                                </p:cTn>
                              </p:par>
                              <p:par>
                                <p:cTn id="16" presetID="1" presetClass="entr" presetSubtype="0" fill="hold" nodeType="withEffect">
                                  <p:stCondLst>
                                    <p:cond delay="1000"/>
                                  </p:stCondLst>
                                  <p:childTnLst>
                                    <p:set>
                                      <p:cBhvr>
                                        <p:cTn id="17" dur="1" fill="hold">
                                          <p:stCondLst>
                                            <p:cond delay="0"/>
                                          </p:stCondLst>
                                        </p:cTn>
                                        <p:tgtEl>
                                          <p:spTgt spid="45"/>
                                        </p:tgtEl>
                                        <p:attrNameLst>
                                          <p:attrName>style.visibility</p:attrName>
                                        </p:attrNameLst>
                                      </p:cBhvr>
                                      <p:to>
                                        <p:strVal val="visible"/>
                                      </p:to>
                                    </p:set>
                                  </p:childTnLst>
                                </p:cTn>
                              </p:par>
                              <p:par>
                                <p:cTn id="18" presetID="1" presetClass="entr" presetSubtype="0" fill="hold" nodeType="withEffect">
                                  <p:stCondLst>
                                    <p:cond delay="1250"/>
                                  </p:stCondLst>
                                  <p:childTnLst>
                                    <p:set>
                                      <p:cBhvr>
                                        <p:cTn id="19" dur="1" fill="hold">
                                          <p:stCondLst>
                                            <p:cond delay="0"/>
                                          </p:stCondLst>
                                        </p:cTn>
                                        <p:tgtEl>
                                          <p:spTgt spid="50"/>
                                        </p:tgtEl>
                                        <p:attrNameLst>
                                          <p:attrName>style.visibility</p:attrName>
                                        </p:attrNameLst>
                                      </p:cBhvr>
                                      <p:to>
                                        <p:strVal val="visible"/>
                                      </p:to>
                                    </p:set>
                                  </p:childTnLst>
                                </p:cTn>
                              </p:par>
                              <p:par>
                                <p:cTn id="20" presetID="1" presetClass="entr" presetSubtype="0" fill="hold" nodeType="withEffect">
                                  <p:stCondLst>
                                    <p:cond delay="150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6">
                                            <p:txEl>
                                              <p:pRg st="3" end="3"/>
                                            </p:txEl>
                                          </p:spTgt>
                                        </p:tgtEl>
                                        <p:attrNameLst>
                                          <p:attrName>style.visibility</p:attrName>
                                        </p:attrNameLst>
                                      </p:cBhvr>
                                      <p:to>
                                        <p:strVal val="visible"/>
                                      </p:to>
                                    </p:set>
                                    <p:animEffect transition="in" filter="fade">
                                      <p:cBhvr>
                                        <p:cTn id="26" dur="500"/>
                                        <p:tgtEl>
                                          <p:spTgt spid="6">
                                            <p:txEl>
                                              <p:pRg st="3" end="3"/>
                                            </p:txEl>
                                          </p:spTgt>
                                        </p:tgtEl>
                                      </p:cBhvr>
                                    </p:animEffec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07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6">
                                            <p:txEl>
                                              <p:pRg st="6" end="6"/>
                                            </p:txEl>
                                          </p:spTgt>
                                        </p:tgtEl>
                                        <p:attrNameLst>
                                          <p:attrName>style.visibility</p:attrName>
                                        </p:attrNameLst>
                                      </p:cBhvr>
                                      <p:to>
                                        <p:strVal val="visible"/>
                                      </p:to>
                                    </p:set>
                                    <p:animEffect transition="in" filter="fade">
                                      <p:cBhvr>
                                        <p:cTn id="45" dur="500"/>
                                        <p:tgtEl>
                                          <p:spTgt spid="6">
                                            <p:txEl>
                                              <p:pRg st="6" end="6"/>
                                            </p:txEl>
                                          </p:spTgt>
                                        </p:tgtEl>
                                      </p:cBhvr>
                                    </p:animEffect>
                                  </p:childTnLst>
                                </p:cTn>
                              </p:par>
                              <p:par>
                                <p:cTn id="46" presetID="1" presetClass="entr" presetSubtype="0" fill="hold" nodeType="with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080"/>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Population change</a:t>
            </a:r>
          </a:p>
        </p:txBody>
      </p:sp>
      <p:grpSp>
        <p:nvGrpSpPr>
          <p:cNvPr id="51" name="Group 50"/>
          <p:cNvGrpSpPr/>
          <p:nvPr/>
        </p:nvGrpSpPr>
        <p:grpSpPr>
          <a:xfrm>
            <a:off x="252255" y="881725"/>
            <a:ext cx="4002676" cy="2532535"/>
            <a:chOff x="252255" y="881725"/>
            <a:chExt cx="4002676" cy="2532535"/>
          </a:xfrm>
        </p:grpSpPr>
        <p:pic>
          <p:nvPicPr>
            <p:cNvPr id="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2255" y="104028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7977" y="156080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0891" y="209055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8273" y="1752570"/>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52033" y="227277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6809" y="93200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4808" y="283702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67082" y="251830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81602" y="88172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1608" y="2923196"/>
              <a:ext cx="773329" cy="491064"/>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Rectangle 1"/>
          <p:cNvSpPr/>
          <p:nvPr/>
        </p:nvSpPr>
        <p:spPr>
          <a:xfrm>
            <a:off x="5748539" y="881725"/>
            <a:ext cx="2162772" cy="954107"/>
          </a:xfrm>
          <a:prstGeom prst="rect">
            <a:avLst/>
          </a:prstGeom>
        </p:spPr>
        <p:txBody>
          <a:bodyPr wrap="none">
            <a:spAutoFit/>
          </a:bodyPr>
          <a:lstStyle/>
          <a:p>
            <a:pPr algn="ctr"/>
            <a:r>
              <a:rPr lang="en-US" sz="2800" dirty="0">
                <a:solidFill>
                  <a:prstClr val="black"/>
                </a:solidFill>
                <a:latin typeface="Century Gothic" panose="020B0502020202020204" pitchFamily="34" charset="0"/>
                <a:cs typeface="Arial" pitchFamily="34" charset="0"/>
              </a:rPr>
              <a:t>Population </a:t>
            </a:r>
          </a:p>
          <a:p>
            <a:pPr algn="ctr"/>
            <a:r>
              <a:rPr lang="en-US" sz="2800" dirty="0">
                <a:solidFill>
                  <a:prstClr val="black"/>
                </a:solidFill>
                <a:latin typeface="Century Gothic" panose="020B0502020202020204" pitchFamily="34" charset="0"/>
                <a:cs typeface="Arial" pitchFamily="34" charset="0"/>
              </a:rPr>
              <a:t>Last Year</a:t>
            </a:r>
          </a:p>
        </p:txBody>
      </p:sp>
      <mc:AlternateContent xmlns:mc="http://schemas.openxmlformats.org/markup-compatibility/2006" xmlns:a14="http://schemas.microsoft.com/office/drawing/2010/main">
        <mc:Choice Requires="a14">
          <p:sp>
            <p:nvSpPr>
              <p:cNvPr id="19" name="TextBox 18"/>
              <p:cNvSpPr txBox="1"/>
              <p:nvPr/>
            </p:nvSpPr>
            <p:spPr>
              <a:xfrm>
                <a:off x="5212848" y="2021634"/>
                <a:ext cx="3493072"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b="0" i="1" smtClean="0">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10</m:t>
                      </m:r>
                    </m:oMath>
                  </m:oMathPara>
                </a14:m>
                <a:endParaRPr lang="en-US" sz="5400" dirty="0">
                  <a:solidFill>
                    <a:prstClr val="black"/>
                  </a:solidFill>
                  <a:latin typeface="Century Gothic" panose="020B0502020202020204" pitchFamily="34" charset="0"/>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5212848" y="2021634"/>
                <a:ext cx="3493072" cy="830997"/>
              </a:xfrm>
              <a:prstGeom prst="rect">
                <a:avLst/>
              </a:prstGeom>
              <a:blipFill>
                <a:blip r:embed="rId4"/>
                <a:stretch>
                  <a:fillRect/>
                </a:stretch>
              </a:blipFill>
            </p:spPr>
            <p:txBody>
              <a:bodyPr/>
              <a:lstStyle/>
              <a:p>
                <a:r>
                  <a:rPr lang="en-US">
                    <a:noFill/>
                  </a:rPr>
                  <a:t> </a:t>
                </a:r>
              </a:p>
            </p:txBody>
          </p:sp>
        </mc:Fallback>
      </mc:AlternateContent>
      <p:sp>
        <p:nvSpPr>
          <p:cNvPr id="42" name="Rectangle 41"/>
          <p:cNvSpPr/>
          <p:nvPr/>
        </p:nvSpPr>
        <p:spPr>
          <a:xfrm>
            <a:off x="1240222" y="3888383"/>
            <a:ext cx="2162772" cy="954107"/>
          </a:xfrm>
          <a:prstGeom prst="rect">
            <a:avLst/>
          </a:prstGeom>
        </p:spPr>
        <p:txBody>
          <a:bodyPr wrap="none">
            <a:spAutoFit/>
          </a:bodyPr>
          <a:lstStyle/>
          <a:p>
            <a:pPr algn="ctr"/>
            <a:r>
              <a:rPr lang="en-US" sz="2800" dirty="0">
                <a:solidFill>
                  <a:prstClr val="black"/>
                </a:solidFill>
                <a:latin typeface="Century Gothic" panose="020B0502020202020204" pitchFamily="34" charset="0"/>
                <a:cs typeface="Arial" pitchFamily="34" charset="0"/>
              </a:rPr>
              <a:t>Population </a:t>
            </a:r>
          </a:p>
          <a:p>
            <a:pPr algn="ctr"/>
            <a:r>
              <a:rPr lang="en-US" sz="2800" dirty="0">
                <a:solidFill>
                  <a:prstClr val="black"/>
                </a:solidFill>
                <a:latin typeface="Century Gothic" panose="020B0502020202020204" pitchFamily="34" charset="0"/>
                <a:cs typeface="Arial" pitchFamily="34" charset="0"/>
              </a:rPr>
              <a:t>This Year</a:t>
            </a:r>
          </a:p>
        </p:txBody>
      </p:sp>
      <mc:AlternateContent xmlns:mc="http://schemas.openxmlformats.org/markup-compatibility/2006" xmlns:a14="http://schemas.microsoft.com/office/drawing/2010/main">
        <mc:Choice Requires="a14">
          <p:sp>
            <p:nvSpPr>
              <p:cNvPr id="44" name="Rectangle 43"/>
              <p:cNvSpPr/>
              <p:nvPr/>
            </p:nvSpPr>
            <p:spPr>
              <a:xfrm>
                <a:off x="937508" y="5001777"/>
                <a:ext cx="36552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r>
                        <a:rPr lang="en-US" sz="5400" i="1">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20</m:t>
                      </m:r>
                    </m:oMath>
                  </m:oMathPara>
                </a14:m>
                <a:endParaRPr lang="en-US" dirty="0"/>
              </a:p>
            </p:txBody>
          </p:sp>
        </mc:Choice>
        <mc:Fallback xmlns="">
          <p:sp>
            <p:nvSpPr>
              <p:cNvPr id="44" name="Rectangle 43"/>
              <p:cNvSpPr>
                <a:spLocks noRot="1" noChangeAspect="1" noMove="1" noResize="1" noEditPoints="1" noAdjustHandles="1" noChangeArrowheads="1" noChangeShapeType="1" noTextEdit="1"/>
              </p:cNvSpPr>
              <p:nvPr/>
            </p:nvSpPr>
            <p:spPr>
              <a:xfrm>
                <a:off x="937508" y="5001777"/>
                <a:ext cx="3655296" cy="923330"/>
              </a:xfrm>
              <a:prstGeom prst="rect">
                <a:avLst/>
              </a:prstGeom>
              <a:blipFill>
                <a:blip r:embed="rId5"/>
                <a:stretch>
                  <a:fillRect/>
                </a:stretch>
              </a:blipFill>
            </p:spPr>
            <p:txBody>
              <a:bodyPr/>
              <a:lstStyle/>
              <a:p>
                <a:r>
                  <a:rPr lang="en-US">
                    <a:noFill/>
                  </a:rPr>
                  <a:t> </a:t>
                </a:r>
              </a:p>
            </p:txBody>
          </p:sp>
        </mc:Fallback>
      </mc:AlternateContent>
      <p:grpSp>
        <p:nvGrpSpPr>
          <p:cNvPr id="52" name="Group 51"/>
          <p:cNvGrpSpPr/>
          <p:nvPr/>
        </p:nvGrpSpPr>
        <p:grpSpPr>
          <a:xfrm>
            <a:off x="4678828" y="3475836"/>
            <a:ext cx="4345392" cy="3209140"/>
            <a:chOff x="4678828" y="3475836"/>
            <a:chExt cx="4345392" cy="3209140"/>
          </a:xfrm>
        </p:grpSpPr>
        <p:pic>
          <p:nvPicPr>
            <p:cNvPr id="2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6921" y="471684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12847" y="538052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87507" y="611682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4204" y="520479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183" y="6062249"/>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37460" y="3598327"/>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3254" y="480193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62232" y="5434043"/>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50891" y="4507520"/>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2170" y="603455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29925" y="3796894"/>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23683" y="4670457"/>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74757" y="380793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6674" y="5506071"/>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39130" y="619391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78828" y="422310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3123" y="4396655"/>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73673" y="403425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26218" y="347583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65590" y="4176710"/>
              <a:ext cx="773329" cy="491064"/>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TextBox 52"/>
          <p:cNvSpPr txBox="1"/>
          <p:nvPr/>
        </p:nvSpPr>
        <p:spPr>
          <a:xfrm rot="997434">
            <a:off x="1736032" y="2993415"/>
            <a:ext cx="5974535" cy="1200329"/>
          </a:xfrm>
          <a:prstGeom prst="rect">
            <a:avLst/>
          </a:prstGeom>
          <a:solidFill>
            <a:schemeClr val="bg1"/>
          </a:solidFill>
          <a:ln>
            <a:solidFill>
              <a:schemeClr val="tx1"/>
            </a:solidFill>
          </a:ln>
        </p:spPr>
        <p:txBody>
          <a:bodyPr wrap="square" rtlCol="0">
            <a:spAutoFit/>
          </a:bodyPr>
          <a:lstStyle/>
          <a:p>
            <a:pPr algn="ctr"/>
            <a:r>
              <a:rPr lang="en-US" sz="7200" dirty="0">
                <a:solidFill>
                  <a:prstClr val="black"/>
                </a:solidFill>
                <a:latin typeface="Century Gothic" panose="020B0502020202020204" pitchFamily="34" charset="0"/>
                <a:cs typeface="Arial" pitchFamily="34" charset="0"/>
              </a:rPr>
              <a:t>INCREASING!</a:t>
            </a:r>
          </a:p>
        </p:txBody>
      </p:sp>
    </p:spTree>
    <p:extLst>
      <p:ext uri="{BB962C8B-B14F-4D97-AF65-F5344CB8AC3E}">
        <p14:creationId xmlns:p14="http://schemas.microsoft.com/office/powerpoint/2010/main" val="362388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4" grpId="0"/>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788241"/>
                <a:ext cx="3575018" cy="1180323"/>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20</m:t>
                        </m:r>
                      </m:num>
                      <m:den>
                        <m:r>
                          <a:rPr lang="en-US" sz="5400" b="0" i="1" smtClean="0">
                            <a:solidFill>
                              <a:prstClr val="black"/>
                            </a:solidFill>
                            <a:latin typeface="Cambria Math" panose="02040503050406030204" pitchFamily="18" charset="0"/>
                          </a:rPr>
                          <m:t>10</m:t>
                        </m:r>
                      </m:den>
                    </m:f>
                  </m:oMath>
                </a14:m>
                <a:endParaRPr lang="en-US" sz="5400" dirty="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788241"/>
                <a:ext cx="3575018" cy="1180323"/>
              </a:xfrm>
              <a:prstGeom prst="rect">
                <a:avLst/>
              </a:prstGeom>
              <a:blipFill>
                <a:blip r:embed="rId3"/>
                <a:stretch>
                  <a:fillRect l="-11775" t="-3093" b="-20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84679" y="5741160"/>
                <a:ext cx="3374642" cy="830997"/>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=2</m:t>
                    </m:r>
                  </m:oMath>
                </a14:m>
                <a:endParaRPr lang="en-US" sz="5400" dirty="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4679" y="5741160"/>
                <a:ext cx="3374642" cy="830997"/>
              </a:xfrm>
              <a:prstGeom prst="rect">
                <a:avLst/>
              </a:prstGeom>
              <a:blipFill>
                <a:blip r:embed="rId4"/>
                <a:stretch>
                  <a:fillRect l="-12274"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2511051" y="1399689"/>
                <a:ext cx="4354334" cy="1311321"/>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den>
                    </m:f>
                  </m:oMath>
                </a14:m>
                <a:endParaRPr lang="en-US" sz="5400" dirty="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2511051" y="1399689"/>
                <a:ext cx="4354334" cy="1311321"/>
              </a:xfrm>
              <a:prstGeom prst="rect">
                <a:avLst/>
              </a:prstGeom>
              <a:blipFill>
                <a:blip r:embed="rId5"/>
                <a:stretch>
                  <a:fillRect l="-9664" t="-3256" b="-7907"/>
                </a:stretch>
              </a:blipFill>
            </p:spPr>
            <p:txBody>
              <a:bodyPr/>
              <a:lstStyle/>
              <a:p>
                <a:r>
                  <a:rPr lang="en-US">
                    <a:noFill/>
                  </a:rPr>
                  <a:t> </a:t>
                </a:r>
              </a:p>
            </p:txBody>
          </p:sp>
        </mc:Fallback>
      </mc:AlternateContent>
    </p:spTree>
    <p:extLst>
      <p:ext uri="{BB962C8B-B14F-4D97-AF65-F5344CB8AC3E}">
        <p14:creationId xmlns:p14="http://schemas.microsoft.com/office/powerpoint/2010/main" val="3073512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593580"/>
                <a:ext cx="3575018" cy="1192186"/>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5</m:t>
                        </m:r>
                      </m:num>
                      <m:den>
                        <m:r>
                          <a:rPr lang="en-US" sz="5400" b="0" i="1" smtClean="0">
                            <a:solidFill>
                              <a:prstClr val="black"/>
                            </a:solidFill>
                            <a:latin typeface="Cambria Math" panose="02040503050406030204" pitchFamily="18" charset="0"/>
                          </a:rPr>
                          <m:t>10</m:t>
                        </m:r>
                      </m:den>
                    </m:f>
                  </m:oMath>
                </a14:m>
                <a:endParaRPr lang="en-US" sz="5400" dirty="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593580"/>
                <a:ext cx="3575018" cy="1192186"/>
              </a:xfrm>
              <a:prstGeom prst="rect">
                <a:avLst/>
              </a:prstGeom>
              <a:blipFill>
                <a:blip r:embed="rId3"/>
                <a:stretch>
                  <a:fillRect l="-11775" t="-2041" b="-1989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621786" y="5547074"/>
                <a:ext cx="3900427" cy="830997"/>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0.5</m:t>
                    </m:r>
                  </m:oMath>
                </a14:m>
                <a:endParaRPr lang="en-US" sz="5400" dirty="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621786" y="5547074"/>
                <a:ext cx="3900427" cy="830997"/>
              </a:xfrm>
              <a:prstGeom prst="rect">
                <a:avLst/>
              </a:prstGeom>
              <a:blipFill>
                <a:blip r:embed="rId4"/>
                <a:stretch>
                  <a:fillRect l="-10625"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675289" y="1262930"/>
                <a:ext cx="4354334" cy="1311321"/>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den>
                    </m:f>
                  </m:oMath>
                </a14:m>
                <a:endParaRPr lang="en-US" sz="5400" dirty="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675289" y="1262930"/>
                <a:ext cx="4354334" cy="1311321"/>
              </a:xfrm>
              <a:prstGeom prst="rect">
                <a:avLst/>
              </a:prstGeom>
              <a:blipFill>
                <a:blip r:embed="rId5"/>
                <a:stretch>
                  <a:fillRect l="-9664" t="-2791" b="-837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228883" y="2143140"/>
                <a:ext cx="3272178"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r>
                        <a:rPr lang="en-US" sz="5400" b="0" i="1" smtClean="0">
                          <a:solidFill>
                            <a:prstClr val="black"/>
                          </a:solidFill>
                          <a:latin typeface="Cambria Math" panose="02040503050406030204" pitchFamily="18" charset="0"/>
                        </a:rPr>
                        <m:t>=5</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228883" y="2143140"/>
                <a:ext cx="3272178"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7906" y="1070818"/>
                <a:ext cx="3642472"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r>
                        <a:rPr lang="en-US" sz="5400" b="0" i="1" smtClean="0">
                          <a:solidFill>
                            <a:prstClr val="black"/>
                          </a:solidFill>
                          <a:latin typeface="Cambria Math" panose="02040503050406030204" pitchFamily="18" charset="0"/>
                        </a:rPr>
                        <m:t>=10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07906" y="1070818"/>
                <a:ext cx="3642472" cy="923330"/>
              </a:xfrm>
              <a:prstGeom prst="rect">
                <a:avLst/>
              </a:prstGeom>
              <a:blipFill>
                <a:blip r:embed="rId7"/>
                <a:stretch>
                  <a:fillRect/>
                </a:stretch>
              </a:blipFill>
            </p:spPr>
            <p:txBody>
              <a:bodyPr/>
              <a:lstStyle/>
              <a:p>
                <a:r>
                  <a:rPr lang="en-US">
                    <a:noFill/>
                  </a:rPr>
                  <a:t> </a:t>
                </a:r>
              </a:p>
            </p:txBody>
          </p:sp>
        </mc:Fallback>
      </mc:AlternateContent>
      <p:sp>
        <p:nvSpPr>
          <p:cNvPr id="11" name="TextBox 10"/>
          <p:cNvSpPr txBox="1"/>
          <p:nvPr/>
        </p:nvSpPr>
        <p:spPr>
          <a:xfrm rot="997434">
            <a:off x="1402160" y="2993415"/>
            <a:ext cx="6339677" cy="1200329"/>
          </a:xfrm>
          <a:prstGeom prst="rect">
            <a:avLst/>
          </a:prstGeom>
          <a:solidFill>
            <a:schemeClr val="bg1"/>
          </a:solidFill>
          <a:ln>
            <a:solidFill>
              <a:schemeClr val="tx1"/>
            </a:solidFill>
          </a:ln>
        </p:spPr>
        <p:txBody>
          <a:bodyPr wrap="square" rtlCol="0">
            <a:spAutoFit/>
          </a:bodyPr>
          <a:lstStyle/>
          <a:p>
            <a:pPr algn="ctr"/>
            <a:r>
              <a:rPr lang="en-US" sz="7200" dirty="0">
                <a:solidFill>
                  <a:prstClr val="black"/>
                </a:solidFill>
                <a:latin typeface="Century Gothic" panose="020B0502020202020204" pitchFamily="34" charset="0"/>
                <a:cs typeface="Arial" pitchFamily="34" charset="0"/>
              </a:rPr>
              <a:t>DECREASING!</a:t>
            </a:r>
          </a:p>
        </p:txBody>
      </p:sp>
    </p:spTree>
    <p:extLst>
      <p:ext uri="{BB962C8B-B14F-4D97-AF65-F5344CB8AC3E}">
        <p14:creationId xmlns:p14="http://schemas.microsoft.com/office/powerpoint/2010/main" val="388742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6" name="TextBox 5"/>
              <p:cNvSpPr txBox="1"/>
              <p:nvPr/>
            </p:nvSpPr>
            <p:spPr>
              <a:xfrm>
                <a:off x="2784491" y="3660255"/>
                <a:ext cx="3575018" cy="1180323"/>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r>
                          <a:rPr lang="en-US" sz="5400" b="0" i="1" smtClean="0">
                            <a:solidFill>
                              <a:prstClr val="black"/>
                            </a:solidFill>
                            <a:latin typeface="Cambria Math" panose="02040503050406030204" pitchFamily="18" charset="0"/>
                          </a:rPr>
                          <m:t>10</m:t>
                        </m:r>
                      </m:num>
                      <m:den>
                        <m:r>
                          <a:rPr lang="en-US" sz="5400" b="0" i="1" smtClean="0">
                            <a:solidFill>
                              <a:prstClr val="black"/>
                            </a:solidFill>
                            <a:latin typeface="Cambria Math" panose="02040503050406030204" pitchFamily="18" charset="0"/>
                          </a:rPr>
                          <m:t>10</m:t>
                        </m:r>
                      </m:den>
                    </m:f>
                  </m:oMath>
                </a14:m>
                <a:endParaRPr lang="en-US" sz="5400" dirty="0">
                  <a:solidFill>
                    <a:prstClr val="black"/>
                  </a:solidFill>
                  <a:latin typeface="Century Gothic" panose="020B0502020202020204" pitchFamily="34" charset="0"/>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2784491" y="3660255"/>
                <a:ext cx="3575018" cy="1180323"/>
              </a:xfrm>
              <a:prstGeom prst="rect">
                <a:avLst/>
              </a:prstGeom>
              <a:blipFill>
                <a:blip r:embed="rId3"/>
                <a:stretch>
                  <a:fillRect l="-11775" t="-3093" b="-201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2884679" y="5516345"/>
                <a:ext cx="3374642" cy="830997"/>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m:t>
                    </m:r>
                  </m:oMath>
                </a14:m>
                <a:endParaRPr lang="en-US" sz="5400" dirty="0">
                  <a:solidFill>
                    <a:prstClr val="black"/>
                  </a:solidFill>
                  <a:latin typeface="Century Gothic" panose="020B0502020202020204" pitchFamily="34"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2884679" y="5516345"/>
                <a:ext cx="3374642" cy="830997"/>
              </a:xfrm>
              <a:prstGeom prst="rect">
                <a:avLst/>
              </a:prstGeom>
              <a:blipFill>
                <a:blip r:embed="rId4"/>
                <a:stretch>
                  <a:fillRect l="-12274" t="-25735" b="-5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4723299" y="1284019"/>
                <a:ext cx="4354334" cy="1311321"/>
              </a:xfrm>
              <a:prstGeom prst="rect">
                <a:avLst/>
              </a:prstGeom>
              <a:noFill/>
            </p:spPr>
            <p:txBody>
              <a:bodyPr wrap="none" lIns="0" tIns="0" rIns="0" bIns="0" rtlCol="0">
                <a:spAutoFit/>
              </a:bodyPr>
              <a:lstStyle/>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f>
                      <m:fPr>
                        <m:ctrlPr>
                          <a:rPr lang="en-US" sz="5400" i="1" smtClean="0">
                            <a:solidFill>
                              <a:prstClr val="black"/>
                            </a:solidFill>
                            <a:latin typeface="Cambria Math" panose="02040503050406030204" pitchFamily="18" charset="0"/>
                          </a:rPr>
                        </m:ctrlPr>
                      </m:fPr>
                      <m:num>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num>
                      <m:den>
                        <m:sSub>
                          <m:sSubPr>
                            <m:ctrlPr>
                              <a:rPr lang="en-US" sz="5400" i="1">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den>
                    </m:f>
                  </m:oMath>
                </a14:m>
                <a:endParaRPr lang="en-US" sz="5400" dirty="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4723299" y="1284019"/>
                <a:ext cx="4354334" cy="1311321"/>
              </a:xfrm>
              <a:prstGeom prst="rect">
                <a:avLst/>
              </a:prstGeom>
              <a:blipFill>
                <a:blip r:embed="rId5"/>
                <a:stretch>
                  <a:fillRect l="-9664" t="-3256" b="-790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Rectangle 2"/>
              <p:cNvSpPr/>
              <p:nvPr/>
            </p:nvSpPr>
            <p:spPr>
              <a:xfrm>
                <a:off x="1228883" y="2143140"/>
                <a:ext cx="3655296"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2020</m:t>
                          </m:r>
                        </m:sub>
                      </m:sSub>
                      <m:r>
                        <a:rPr lang="en-US" sz="5400" b="0" i="1" smtClean="0">
                          <a:solidFill>
                            <a:prstClr val="black"/>
                          </a:solidFill>
                          <a:latin typeface="Cambria Math" panose="02040503050406030204" pitchFamily="18" charset="0"/>
                        </a:rPr>
                        <m:t>=10</m:t>
                      </m:r>
                    </m:oMath>
                  </m:oMathPara>
                </a14:m>
                <a:endParaRPr lang="en-US" dirty="0"/>
              </a:p>
            </p:txBody>
          </p:sp>
        </mc:Choice>
        <mc:Fallback xmlns="">
          <p:sp>
            <p:nvSpPr>
              <p:cNvPr id="3" name="Rectangle 2"/>
              <p:cNvSpPr>
                <a:spLocks noRot="1" noChangeAspect="1" noMove="1" noResize="1" noEditPoints="1" noAdjustHandles="1" noChangeArrowheads="1" noChangeShapeType="1" noTextEdit="1"/>
              </p:cNvSpPr>
              <p:nvPr/>
            </p:nvSpPr>
            <p:spPr>
              <a:xfrm>
                <a:off x="1228883" y="2143140"/>
                <a:ext cx="3655296" cy="92333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707906" y="1070818"/>
                <a:ext cx="3642472" cy="9233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5400" i="1" smtClean="0">
                              <a:solidFill>
                                <a:prstClr val="black"/>
                              </a:solidFill>
                              <a:latin typeface="Cambria Math" panose="02040503050406030204" pitchFamily="18" charset="0"/>
                            </a:rPr>
                          </m:ctrlPr>
                        </m:sSubPr>
                        <m:e>
                          <m:r>
                            <a:rPr lang="en-US" sz="5400" i="1">
                              <a:solidFill>
                                <a:prstClr val="black"/>
                              </a:solidFill>
                              <a:latin typeface="Cambria Math" panose="02040503050406030204" pitchFamily="18" charset="0"/>
                            </a:rPr>
                            <m:t>𝑁</m:t>
                          </m:r>
                        </m:e>
                        <m:sub>
                          <m:r>
                            <a:rPr lang="en-US" sz="5400" b="0" i="1" smtClean="0">
                              <a:solidFill>
                                <a:prstClr val="black"/>
                              </a:solidFill>
                              <a:latin typeface="Cambria Math" panose="02040503050406030204" pitchFamily="18" charset="0"/>
                            </a:rPr>
                            <m:t>2019</m:t>
                          </m:r>
                        </m:sub>
                      </m:sSub>
                      <m:r>
                        <a:rPr lang="en-US" sz="5400" b="0" i="1" smtClean="0">
                          <a:solidFill>
                            <a:prstClr val="black"/>
                          </a:solidFill>
                          <a:latin typeface="Cambria Math" panose="02040503050406030204" pitchFamily="18" charset="0"/>
                        </a:rPr>
                        <m:t>=10</m:t>
                      </m:r>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07906" y="1070818"/>
                <a:ext cx="3642472" cy="923330"/>
              </a:xfrm>
              <a:prstGeom prst="rect">
                <a:avLst/>
              </a:prstGeom>
              <a:blipFill>
                <a:blip r:embed="rId7"/>
                <a:stretch>
                  <a:fillRect/>
                </a:stretch>
              </a:blipFill>
            </p:spPr>
            <p:txBody>
              <a:bodyPr/>
              <a:lstStyle/>
              <a:p>
                <a:r>
                  <a:rPr lang="en-US">
                    <a:noFill/>
                  </a:rPr>
                  <a:t> </a:t>
                </a:r>
              </a:p>
            </p:txBody>
          </p:sp>
        </mc:Fallback>
      </mc:AlternateContent>
      <p:sp>
        <p:nvSpPr>
          <p:cNvPr id="11" name="TextBox 10"/>
          <p:cNvSpPr txBox="1"/>
          <p:nvPr/>
        </p:nvSpPr>
        <p:spPr>
          <a:xfrm rot="997434">
            <a:off x="1584733" y="2828835"/>
            <a:ext cx="5974535" cy="1200329"/>
          </a:xfrm>
          <a:prstGeom prst="rect">
            <a:avLst/>
          </a:prstGeom>
          <a:solidFill>
            <a:schemeClr val="bg1"/>
          </a:solidFill>
          <a:ln>
            <a:solidFill>
              <a:schemeClr val="tx1"/>
            </a:solidFill>
          </a:ln>
        </p:spPr>
        <p:txBody>
          <a:bodyPr wrap="square" rtlCol="0">
            <a:spAutoFit/>
          </a:bodyPr>
          <a:lstStyle/>
          <a:p>
            <a:pPr algn="ctr"/>
            <a:r>
              <a:rPr lang="en-US" sz="7200" dirty="0">
                <a:solidFill>
                  <a:prstClr val="black"/>
                </a:solidFill>
                <a:latin typeface="Century Gothic" panose="020B0502020202020204" pitchFamily="34" charset="0"/>
                <a:cs typeface="Arial" pitchFamily="34" charset="0"/>
              </a:rPr>
              <a:t>CONSTANT</a:t>
            </a:r>
          </a:p>
        </p:txBody>
      </p:sp>
    </p:spTree>
    <p:extLst>
      <p:ext uri="{BB962C8B-B14F-4D97-AF65-F5344CB8AC3E}">
        <p14:creationId xmlns:p14="http://schemas.microsoft.com/office/powerpoint/2010/main" val="2980555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Population change</a:t>
            </a:r>
          </a:p>
        </p:txBody>
      </p:sp>
      <mc:AlternateContent xmlns:mc="http://schemas.openxmlformats.org/markup-compatibility/2006" xmlns:a14="http://schemas.microsoft.com/office/drawing/2010/main">
        <mc:Choice Requires="a14">
          <p:sp>
            <p:nvSpPr>
              <p:cNvPr id="9" name="TextBox 8"/>
              <p:cNvSpPr txBox="1"/>
              <p:nvPr/>
            </p:nvSpPr>
            <p:spPr>
              <a:xfrm>
                <a:off x="694191" y="1273618"/>
                <a:ext cx="3376245" cy="4985980"/>
              </a:xfrm>
              <a:prstGeom prst="rect">
                <a:avLst/>
              </a:prstGeom>
              <a:noFill/>
            </p:spPr>
            <p:txBody>
              <a:bodyPr wrap="none" lIns="0" tIns="0" rIns="0" bIns="0" rtlCol="0">
                <a:spAutoFit/>
              </a:bodyPr>
              <a:lstStyle/>
              <a:p>
                <a:r>
                  <a:rPr lang="en-US" sz="5400" dirty="0">
                    <a:solidFill>
                      <a:prstClr val="black"/>
                    </a:solidFill>
                    <a:ea typeface="Cambria Math" panose="02040503050406030204" pitchFamily="18" charset="0"/>
                  </a:rPr>
                  <a:t>Growth </a:t>
                </a:r>
                <a14:m>
                  <m:oMath xmlns:m="http://schemas.openxmlformats.org/officeDocument/2006/math">
                    <m:r>
                      <a:rPr lang="en-US" sz="5400" i="1">
                        <a:solidFill>
                          <a:prstClr val="black"/>
                        </a:solidFill>
                        <a:latin typeface="Cambria Math" panose="02040503050406030204" pitchFamily="18" charset="0"/>
                        <a:ea typeface="Cambria Math" panose="02040503050406030204" pitchFamily="18" charset="0"/>
                      </a:rPr>
                      <m:t>&lt;</m:t>
                    </m:r>
                    <m:r>
                      <a:rPr lang="en-US" sz="5400" i="1">
                        <a:solidFill>
                          <a:prstClr val="black"/>
                        </a:solidFill>
                        <a:latin typeface="Cambria Math" panose="02040503050406030204" pitchFamily="18" charset="0"/>
                      </a:rPr>
                      <m:t>1</m:t>
                    </m:r>
                  </m:oMath>
                </a14:m>
                <a:endParaRPr lang="en-US" sz="5400" b="0" i="1" dirty="0">
                  <a:solidFill>
                    <a:prstClr val="black"/>
                  </a:solidFill>
                  <a:latin typeface="Cambria Math" panose="02040503050406030204" pitchFamily="18" charset="0"/>
                </a:endParaRPr>
              </a:p>
              <a:p>
                <a:endParaRPr lang="en-US" sz="5400" b="0" i="1" dirty="0">
                  <a:solidFill>
                    <a:prstClr val="black"/>
                  </a:solidFill>
                  <a:latin typeface="Cambria Math" panose="02040503050406030204" pitchFamily="18" charset="0"/>
                </a:endParaRPr>
              </a:p>
              <a:p>
                <a:r>
                  <a:rPr lang="en-US" sz="5400" dirty="0">
                    <a:solidFill>
                      <a:prstClr val="black"/>
                    </a:solidFill>
                  </a:rPr>
                  <a:t>Growth </a:t>
                </a:r>
                <a14:m>
                  <m:oMath xmlns:m="http://schemas.openxmlformats.org/officeDocument/2006/math">
                    <m:r>
                      <a:rPr lang="en-US" sz="5400" i="1" smtClean="0">
                        <a:solidFill>
                          <a:prstClr val="black"/>
                        </a:solidFill>
                        <a:latin typeface="Cambria Math" panose="02040503050406030204" pitchFamily="18" charset="0"/>
                      </a:rPr>
                      <m:t>=</m:t>
                    </m:r>
                    <m:r>
                      <a:rPr lang="en-US" sz="5400" b="0" i="1" smtClean="0">
                        <a:solidFill>
                          <a:prstClr val="black"/>
                        </a:solidFill>
                        <a:latin typeface="Cambria Math" panose="02040503050406030204" pitchFamily="18" charset="0"/>
                      </a:rPr>
                      <m:t>1</m:t>
                    </m:r>
                  </m:oMath>
                </a14:m>
                <a:endParaRPr lang="en-US" sz="5400" dirty="0">
                  <a:solidFill>
                    <a:prstClr val="black"/>
                  </a:solidFill>
                  <a:latin typeface="Century Gothic" panose="020B0502020202020204" pitchFamily="34" charset="0"/>
                </a:endParaRPr>
              </a:p>
              <a:p>
                <a:endParaRPr lang="en-US" sz="5400" dirty="0">
                  <a:solidFill>
                    <a:prstClr val="black"/>
                  </a:solidFill>
                  <a:latin typeface="Century Gothic" panose="020B0502020202020204" pitchFamily="34" charset="0"/>
                </a:endParaRPr>
              </a:p>
              <a:p>
                <a:r>
                  <a:rPr lang="en-US" sz="5400" dirty="0">
                    <a:solidFill>
                      <a:prstClr val="black"/>
                    </a:solidFill>
                    <a:ea typeface="Cambria Math" panose="02040503050406030204" pitchFamily="18" charset="0"/>
                  </a:rPr>
                  <a:t>Growth </a:t>
                </a:r>
                <a14:m>
                  <m:oMath xmlns:m="http://schemas.openxmlformats.org/officeDocument/2006/math">
                    <m:r>
                      <a:rPr lang="en-US" sz="5400" i="1">
                        <a:solidFill>
                          <a:prstClr val="black"/>
                        </a:solidFill>
                        <a:latin typeface="Cambria Math" panose="02040503050406030204" pitchFamily="18" charset="0"/>
                        <a:ea typeface="Cambria Math" panose="02040503050406030204" pitchFamily="18" charset="0"/>
                      </a:rPr>
                      <m:t>&gt;</m:t>
                    </m:r>
                    <m:r>
                      <a:rPr lang="en-US" sz="5400" i="1">
                        <a:solidFill>
                          <a:prstClr val="black"/>
                        </a:solidFill>
                        <a:latin typeface="Cambria Math" panose="02040503050406030204" pitchFamily="18" charset="0"/>
                      </a:rPr>
                      <m:t>1</m:t>
                    </m:r>
                  </m:oMath>
                </a14:m>
                <a:endParaRPr lang="en-US" sz="5400" dirty="0">
                  <a:solidFill>
                    <a:prstClr val="black"/>
                  </a:solidFill>
                  <a:latin typeface="Century Gothic" panose="020B0502020202020204" pitchFamily="34" charset="0"/>
                </a:endParaRPr>
              </a:p>
              <a:p>
                <a:endParaRPr lang="en-US" sz="5400" dirty="0">
                  <a:solidFill>
                    <a:prstClr val="black"/>
                  </a:solidFill>
                  <a:latin typeface="Century Gothic" panose="020B0502020202020204" pitchFamily="34" charset="0"/>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94191" y="1273618"/>
                <a:ext cx="3376245" cy="4985980"/>
              </a:xfrm>
              <a:prstGeom prst="rect">
                <a:avLst/>
              </a:prstGeom>
              <a:blipFill>
                <a:blip r:embed="rId3"/>
                <a:stretch>
                  <a:fillRect l="-12455" t="-4279"/>
                </a:stretch>
              </a:blipFill>
            </p:spPr>
            <p:txBody>
              <a:bodyPr/>
              <a:lstStyle/>
              <a:p>
                <a:r>
                  <a:rPr lang="en-US">
                    <a:noFill/>
                  </a:rPr>
                  <a:t> </a:t>
                </a:r>
              </a:p>
            </p:txBody>
          </p:sp>
        </mc:Fallback>
      </mc:AlternateContent>
      <p:sp>
        <p:nvSpPr>
          <p:cNvPr id="12" name="TextBox 11"/>
          <p:cNvSpPr txBox="1"/>
          <p:nvPr/>
        </p:nvSpPr>
        <p:spPr>
          <a:xfrm>
            <a:off x="4144451" y="1273618"/>
            <a:ext cx="4833803" cy="923330"/>
          </a:xfrm>
          <a:prstGeom prst="rect">
            <a:avLst/>
          </a:prstGeom>
          <a:noFill/>
          <a:ln>
            <a:noFill/>
          </a:ln>
        </p:spPr>
        <p:txBody>
          <a:bodyPr wrap="square" rtlCol="0">
            <a:spAutoFit/>
          </a:bodyPr>
          <a:lstStyle/>
          <a:p>
            <a:pPr algn="ctr"/>
            <a:r>
              <a:rPr lang="en-US" sz="5400" dirty="0">
                <a:solidFill>
                  <a:prstClr val="black"/>
                </a:solidFill>
                <a:latin typeface="Century Gothic" panose="020B0502020202020204" pitchFamily="34" charset="0"/>
                <a:cs typeface="Arial" pitchFamily="34" charset="0"/>
              </a:rPr>
              <a:t>DECREASING</a:t>
            </a:r>
          </a:p>
        </p:txBody>
      </p:sp>
      <p:sp>
        <p:nvSpPr>
          <p:cNvPr id="13" name="TextBox 12"/>
          <p:cNvSpPr txBox="1"/>
          <p:nvPr/>
        </p:nvSpPr>
        <p:spPr>
          <a:xfrm>
            <a:off x="4144451" y="2843278"/>
            <a:ext cx="4833803" cy="923330"/>
          </a:xfrm>
          <a:prstGeom prst="rect">
            <a:avLst/>
          </a:prstGeom>
          <a:noFill/>
          <a:ln>
            <a:noFill/>
          </a:ln>
        </p:spPr>
        <p:txBody>
          <a:bodyPr wrap="square" rtlCol="0">
            <a:spAutoFit/>
          </a:bodyPr>
          <a:lstStyle/>
          <a:p>
            <a:pPr algn="ctr"/>
            <a:r>
              <a:rPr lang="en-US" sz="5400" dirty="0">
                <a:solidFill>
                  <a:prstClr val="black"/>
                </a:solidFill>
                <a:latin typeface="Century Gothic" panose="020B0502020202020204" pitchFamily="34" charset="0"/>
                <a:cs typeface="Arial" pitchFamily="34" charset="0"/>
              </a:rPr>
              <a:t>CONSTANT</a:t>
            </a:r>
          </a:p>
        </p:txBody>
      </p:sp>
      <p:sp>
        <p:nvSpPr>
          <p:cNvPr id="14" name="TextBox 13"/>
          <p:cNvSpPr txBox="1"/>
          <p:nvPr/>
        </p:nvSpPr>
        <p:spPr>
          <a:xfrm>
            <a:off x="4144451" y="4539087"/>
            <a:ext cx="4833803" cy="923330"/>
          </a:xfrm>
          <a:prstGeom prst="rect">
            <a:avLst/>
          </a:prstGeom>
          <a:noFill/>
          <a:ln>
            <a:noFill/>
          </a:ln>
        </p:spPr>
        <p:txBody>
          <a:bodyPr wrap="square" rtlCol="0">
            <a:spAutoFit/>
          </a:bodyPr>
          <a:lstStyle/>
          <a:p>
            <a:pPr algn="ctr"/>
            <a:r>
              <a:rPr lang="en-US" sz="5400" dirty="0">
                <a:solidFill>
                  <a:prstClr val="black"/>
                </a:solidFill>
                <a:latin typeface="Century Gothic" panose="020B0502020202020204" pitchFamily="34" charset="0"/>
                <a:cs typeface="Arial" pitchFamily="34" charset="0"/>
              </a:rPr>
              <a:t>INCREASING</a:t>
            </a:r>
          </a:p>
        </p:txBody>
      </p:sp>
    </p:spTree>
    <p:extLst>
      <p:ext uri="{BB962C8B-B14F-4D97-AF65-F5344CB8AC3E}">
        <p14:creationId xmlns:p14="http://schemas.microsoft.com/office/powerpoint/2010/main" val="142604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056238" y="885739"/>
            <a:ext cx="4351823" cy="5627390"/>
            <a:chOff x="3056238" y="533401"/>
            <a:chExt cx="4351823" cy="5627390"/>
          </a:xfrm>
        </p:grpSpPr>
        <p:pic>
          <p:nvPicPr>
            <p:cNvPr id="4098" name="Picture 2" descr="G:\FWCB\MONARCHLAB\Pictures organized\Maps\SPRGMIG corrected.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TextBox 3"/>
          <p:cNvSpPr txBox="1"/>
          <p:nvPr/>
        </p:nvSpPr>
        <p:spPr>
          <a:xfrm>
            <a:off x="259261" y="2401017"/>
            <a:ext cx="2576839" cy="1661993"/>
          </a:xfrm>
          <a:prstGeom prst="rect">
            <a:avLst/>
          </a:prstGeom>
          <a:noFill/>
        </p:spPr>
        <p:txBody>
          <a:bodyPr wrap="square" rtlCol="0">
            <a:spAutoFit/>
          </a:bodyPr>
          <a:lstStyle/>
          <a:p>
            <a:pPr algn="ctr"/>
            <a:r>
              <a:rPr lang="en-US" sz="3400" dirty="0">
                <a:solidFill>
                  <a:prstClr val="black"/>
                </a:solidFill>
                <a:latin typeface="Century Gothic" panose="020B0502020202020204" pitchFamily="34" charset="0"/>
                <a:cs typeface="Arial" pitchFamily="34" charset="0"/>
              </a:rPr>
              <a:t>Spring Migration &amp; Breeding</a:t>
            </a:r>
          </a:p>
        </p:txBody>
      </p:sp>
      <p:pic>
        <p:nvPicPr>
          <p:cNvPr id="5"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25909">
            <a:off x="3340340" y="523808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4610757">
            <a:off x="3340340" y="5266297"/>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68556">
            <a:off x="3934127" y="3257961"/>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286258">
            <a:off x="5044056" y="333899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6555019" y="2401017"/>
            <a:ext cx="2209800" cy="1138773"/>
          </a:xfrm>
          <a:prstGeom prst="rect">
            <a:avLst/>
          </a:prstGeom>
          <a:noFill/>
        </p:spPr>
        <p:txBody>
          <a:bodyPr wrap="square" rtlCol="0">
            <a:spAutoFit/>
          </a:bodyPr>
          <a:lstStyle/>
          <a:p>
            <a:pPr algn="ctr"/>
            <a:r>
              <a:rPr lang="en-US" sz="3400" dirty="0">
                <a:solidFill>
                  <a:prstClr val="black"/>
                </a:solidFill>
                <a:latin typeface="Century Gothic" panose="020B0502020202020204" pitchFamily="34" charset="0"/>
                <a:cs typeface="Arial" pitchFamily="34" charset="0"/>
              </a:rPr>
              <a:t>Summer Breeding</a:t>
            </a:r>
          </a:p>
        </p:txBody>
      </p:sp>
      <p:sp>
        <p:nvSpPr>
          <p:cNvPr id="12" name="Rectangle 11"/>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17357" y="-9339"/>
            <a:ext cx="8254188" cy="800219"/>
          </a:xfrm>
          <a:prstGeom prst="rect">
            <a:avLst/>
          </a:prstGeom>
          <a:noFill/>
        </p:spPr>
        <p:txBody>
          <a:bodyPr wrap="square" rtlCol="0">
            <a:spAutoFit/>
          </a:bodyPr>
          <a:lstStyle/>
          <a:p>
            <a:r>
              <a:rPr lang="en-US" sz="4600" dirty="0">
                <a:solidFill>
                  <a:prstClr val="black"/>
                </a:solidFill>
                <a:latin typeface="Century Gothic" panose="020B0502020202020204" pitchFamily="34" charset="0"/>
                <a:cs typeface="Arial" pitchFamily="34" charset="0"/>
              </a:rPr>
              <a:t>The monarch’s annual cycle</a:t>
            </a:r>
          </a:p>
        </p:txBody>
      </p:sp>
    </p:spTree>
    <p:extLst>
      <p:ext uri="{BB962C8B-B14F-4D97-AF65-F5344CB8AC3E}">
        <p14:creationId xmlns:p14="http://schemas.microsoft.com/office/powerpoint/2010/main" val="2848773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94444E-6 -4.44444E-6 L -1.94444E-6 0.00024 C 0.00209 -0.02615 -0.00069 0.00811 0.00191 -0.05578 C 0.00191 -0.05671 0.00243 -0.0574 0.00261 -0.05833 C 0.00278 -0.05972 0.00313 -0.06134 0.0033 -0.06273 C 0.00347 -0.06504 0.00347 -0.06759 0.00382 -0.0699 C 0.00417 -0.07129 0.00486 -0.07268 0.00521 -0.0743 C 0.00573 -0.07592 0.00608 -0.07777 0.0066 -0.07963 C 0.00677 -0.08032 0.00712 -0.08125 0.00712 -0.08217 C 0.0092 -0.0956 0.0066 -0.07893 0.00851 -0.09004 C 0.00886 -0.09166 0.00886 -0.09305 0.0092 -0.09444 C 0.00955 -0.0956 0.01007 -0.09629 0.01059 -0.09722 C 0.01111 -0.1 0.01111 -0.10092 0.01181 -0.10347 C 0.01268 -0.10648 0.0132 -0.10763 0.01389 -0.11041 C 0.01424 -0.11273 0.01441 -0.11458 0.01511 -0.11666 C 0.01563 -0.11782 0.01597 -0.11898 0.0165 -0.12013 C 0.01736 -0.12199 0.01858 -0.12338 0.0191 -0.12546 C 0.02066 -0.13171 0.01927 -0.12963 0.0224 -0.1324 C 0.02604 -0.14213 0.02136 -0.13032 0.0257 -0.13865 C 0.02639 -0.13981 0.02656 -0.1412 0.02709 -0.14213 C 0.02761 -0.14351 0.02847 -0.14444 0.029 -0.14583 C 0.02952 -0.14675 0.02969 -0.14838 0.03038 -0.1493 C 0.0309 -0.15 0.03177 -0.15046 0.03247 -0.15115 C 0.03611 -0.15949 0.03247 -0.15208 0.03629 -0.1581 C 0.03715 -0.15925 0.03768 -0.16064 0.03837 -0.16157 C 0.04011 -0.16412 0.04219 -0.16597 0.04358 -0.16875 C 0.04688 -0.17523 0.04271 -0.16713 0.04688 -0.17407 C 0.0474 -0.17476 0.04775 -0.17592 0.04827 -0.17662 C 0.04931 -0.17824 0.05052 -0.17963 0.05156 -0.18101 C 0.05209 -0.18171 0.05261 -0.18217 0.05295 -0.18287 C 0.0533 -0.18379 0.05382 -0.18472 0.05417 -0.18541 C 0.05486 -0.18634 0.05538 -0.1875 0.05625 -0.18819 C 0.05747 -0.18912 0.06025 -0.18981 0.06025 -0.18958 C 0.06059 -0.19074 0.06094 -0.19189 0.06146 -0.19259 C 0.06268 -0.19351 0.06545 -0.19421 0.06545 -0.19398 C 0.06858 -0.19838 0.06459 -0.19375 0.06945 -0.19699 C 0.07049 -0.19768 0.07118 -0.19884 0.07205 -0.19953 C 0.07275 -0.2 0.07344 -0.20023 0.07413 -0.20046 C 0.07518 -0.20092 0.07639 -0.20162 0.07743 -0.20231 C 0.07813 -0.20277 0.07865 -0.20347 0.07934 -0.20393 C 0.08004 -0.20439 0.08073 -0.20463 0.08143 -0.20486 C 0.08316 -0.20555 0.0849 -0.20578 0.08663 -0.20671 C 0.08889 -0.20763 0.09011 -0.20833 0.09271 -0.20833 C 0.10972 -0.20925 0.12674 -0.20949 0.14375 -0.21018 C 0.14549 -0.21041 0.14722 -0.21064 0.14896 -0.21111 C 0.14983 -0.21134 0.1507 -0.21157 0.15156 -0.21203 C 0.15278 -0.21226 0.15382 -0.2125 0.15504 -0.21273 C 0.1559 -0.21319 0.15677 -0.21342 0.15764 -0.21365 C 0.16163 -0.21481 0.15972 -0.21388 0.16233 -0.2155 L 0.16233 -0.21713 " pathEditMode="relative" rAng="0" ptsTypes="AAAAAAAAAAAAAAAAAAAAAAAAAAAAAAAAAAAAAAAAAAAAAAAAAA">
                                      <p:cBhvr>
                                        <p:cTn id="6" dur="3000" fill="hold"/>
                                        <p:tgtEl>
                                          <p:spTgt spid="5"/>
                                        </p:tgtEl>
                                        <p:attrNameLst>
                                          <p:attrName>ppt_x</p:attrName>
                                          <p:attrName>ppt_y</p:attrName>
                                        </p:attrNameLst>
                                      </p:cBhvr>
                                      <p:rCtr x="8108" y="-10856"/>
                                    </p:animMotion>
                                  </p:childTnLst>
                                </p:cTn>
                              </p:par>
                              <p:par>
                                <p:cTn id="7" presetID="0" presetClass="path" presetSubtype="0" accel="50000" decel="50000" fill="hold" nodeType="withEffect">
                                  <p:stCondLst>
                                    <p:cond delay="0"/>
                                  </p:stCondLst>
                                  <p:childTnLst>
                                    <p:animMotion origin="layout" path="M -1.94444E-6 -1.11111E-6 L -1.94444E-6 0.00023 C -0.00035 -0.00347 -0.0026 -0.03125 -0.0026 -0.0338 C -0.00278 -0.06736 -0.00243 -0.10092 -0.00191 -0.13449 C -0.00191 -0.13796 -0.00156 -0.14143 -0.00139 -0.14491 C -0.00087 -0.14954 -0.00052 -0.15393 -1.94444E-6 -0.15833 C 0.00018 -0.16528 0.00035 -0.17245 0.0007 -0.1794 C 0.00087 -0.1831 0.00087 -0.18657 0.00139 -0.19005 C 0.00174 -0.19282 0.00295 -0.19537 0.0033 -0.19815 C 0.00365 -0.20046 0.00469 -0.2081 0.00538 -0.20949 C 0.00695 -0.21389 0.00608 -0.21204 0.00799 -0.21574 C 0.00955 -0.22245 0.00729 -0.21412 0.0099 -0.22106 C 0.01025 -0.22176 0.01025 -0.22292 0.01059 -0.22361 C 0.01111 -0.225 0.01198 -0.22592 0.0125 -0.22708 C 0.01493 -0.23241 0.0125 -0.2294 0.01597 -0.23241 C 0.01823 -0.23727 0.01667 -0.23449 0.02118 -0.24051 L 0.02379 -0.24398 C 0.02465 -0.24514 0.02535 -0.24699 0.02656 -0.24745 L 0.02847 -0.24838 C 0.03177 -0.25278 0.02743 -0.24768 0.03177 -0.25116 C 0.03229 -0.25139 0.03264 -0.25231 0.03316 -0.25278 C 0.0349 -0.25463 0.03681 -0.25602 0.03837 -0.2581 C 0.03906 -0.25903 0.03959 -0.26018 0.04045 -0.26088 C 0.04132 -0.26157 0.04271 -0.2618 0.04375 -0.2625 C 0.04827 -0.26551 0.04254 -0.26342 0.04896 -0.26528 C 0.05538 -0.26944 0.05035 -0.26667 0.05764 -0.26875 C 0.05834 -0.26898 0.05886 -0.26944 0.05955 -0.26967 C 0.06042 -0.26991 0.06233 -0.27037 0.06233 -0.27014 L 0.06233 -0.27037 " pathEditMode="relative" rAng="0" ptsTypes="AAAAAAAAAAAAAAAAAAAAAAAAAAAAA">
                                      <p:cBhvr>
                                        <p:cTn id="8" dur="3000" fill="hold"/>
                                        <p:tgtEl>
                                          <p:spTgt spid="6"/>
                                        </p:tgtEl>
                                        <p:attrNameLst>
                                          <p:attrName>ppt_x</p:attrName>
                                          <p:attrName>ppt_y</p:attrName>
                                        </p:attrNameLst>
                                      </p:cBhvr>
                                      <p:rCtr x="2969" y="-13519"/>
                                    </p:animMotion>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6"/>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0" presetClass="path" presetSubtype="0" accel="50000" decel="50000" fill="hold" nodeType="clickEffect">
                                  <p:stCondLst>
                                    <p:cond delay="0"/>
                                  </p:stCondLst>
                                  <p:childTnLst>
                                    <p:animMotion origin="layout" path="M -2.5E-6 4.44444E-6 L -2.5E-6 0.00023 C -0.00295 -0.01366 -0.0033 -0.01135 -0.00121 -0.03102 C -0.00104 -0.03287 0.00018 -0.0338 0.0007 -0.03542 C 0.00139 -0.03727 0.00157 -0.03912 0.00209 -0.04075 C 0.00226 -0.04167 0.00243 -0.0426 0.00278 -0.04352 L 0.00469 -0.04792 C 0.0066 -0.05811 0.004 -0.04561 0.00677 -0.05394 C 0.00712 -0.0551 0.00712 -0.05649 0.00747 -0.05764 C 0.00938 -0.06644 0.00816 -0.05926 0.00938 -0.06737 C 0.00955 -0.07061 0.01007 -0.07385 0.01007 -0.07709 C 0.0099 -0.09167 0.00868 -0.1213 0.00868 -0.12107 C 0.0092 -0.13241 0.00955 -0.14352 0.01007 -0.15487 C 0.01007 -0.15695 0.01025 -0.15903 0.01077 -0.16088 C 0.01146 -0.16459 0.01285 -0.16806 0.01337 -0.17153 C 0.01354 -0.17315 0.01372 -0.17454 0.01407 -0.17593 C 0.01441 -0.17755 0.0158 -0.18264 0.01597 -0.18496 C 0.01615 -0.18658 0.01597 -0.18843 0.01597 -0.19005 L 0.01597 -0.18982 " pathEditMode="relative" rAng="0" ptsTypes="AAAAAAAAAAAAAAAAAAA">
                                      <p:cBhvr>
                                        <p:cTn id="26" dur="3000" fill="hold"/>
                                        <p:tgtEl>
                                          <p:spTgt spid="7"/>
                                        </p:tgtEl>
                                        <p:attrNameLst>
                                          <p:attrName>ppt_x</p:attrName>
                                          <p:attrName>ppt_y</p:attrName>
                                        </p:attrNameLst>
                                      </p:cBhvr>
                                      <p:rCtr x="660" y="-9491"/>
                                    </p:animMotion>
                                  </p:childTnLst>
                                </p:cTn>
                              </p:par>
                              <p:par>
                                <p:cTn id="27" presetID="0" presetClass="path" presetSubtype="0" accel="50000" decel="50000" fill="hold" nodeType="withEffect">
                                  <p:stCondLst>
                                    <p:cond delay="0"/>
                                  </p:stCondLst>
                                  <p:childTnLst>
                                    <p:animMotion origin="layout" path="M -2.77778E-7 -2.59259E-6 L -2.77778E-7 0.00023 C -0.00035 -0.00278 -0.00121 -0.00532 -0.00121 -0.0081 C -0.00139 -0.00949 -0.00087 -0.01088 -0.00069 -0.0125 C -0.00035 -0.01551 -0.00052 -0.01852 -2.77778E-7 -0.02129 C 0.00052 -0.02384 0.00139 -0.02592 0.00208 -0.02847 C 0.00313 -0.0331 0.00434 -0.03773 0.00538 -0.04259 C 0.00903 -0.06065 0.00399 -0.04166 0.00868 -0.06203 C 0.00955 -0.0662 0.01076 -0.07014 0.01198 -0.0743 C 0.01233 -0.07847 0.01285 -0.08264 0.01319 -0.08657 C 0.01354 -0.08842 0.01354 -0.09028 0.01389 -0.0919 C 0.01424 -0.09375 0.01563 -0.0993 0.01597 -0.10162 C 0.01615 -0.1037 0.01632 -0.10578 0.01649 -0.10787 C 0.01667 -0.10879 0.01701 -0.10972 0.01719 -0.11065 C 0.01754 -0.11203 0.01736 -0.11365 0.01788 -0.11504 C 0.0184 -0.1162 0.01927 -0.11713 0.01997 -0.11852 C 0.02083 -0.12037 0.02135 -0.12245 0.02188 -0.12477 C 0.02205 -0.12592 0.0224 -0.12708 0.02257 -0.12824 C 0.02274 -0.12963 0.02292 -0.13125 0.02326 -0.13264 C 0.02448 -0.13796 0.02448 -0.13426 0.02517 -0.13889 C 0.02552 -0.14051 0.02535 -0.14236 0.02587 -0.14421 C 0.02604 -0.1449 0.02674 -0.14514 0.02708 -0.14583 C 0.0276 -0.14676 0.02813 -0.14768 0.02847 -0.14861 C 0.02865 -0.14977 0.02882 -0.15092 0.02917 -0.15208 C 0.03108 -0.15717 0.03108 -0.15671 0.03385 -0.15903 C 0.0342 -0.15995 0.03472 -0.16088 0.03507 -0.1618 C 0.03542 -0.1625 0.03559 -0.16365 0.03576 -0.16435 C 0.03611 -0.16597 0.03663 -0.16736 0.03715 -0.16875 C 0.03785 -0.17106 0.04028 -0.17778 0.04167 -0.18032 C 0.04236 -0.18125 0.04306 -0.18217 0.04375 -0.18287 C 0.04722 -0.19236 0.04236 -0.18055 0.04774 -0.18912 C 0.04809 -0.18981 0.04792 -0.1912 0.04826 -0.1919 C 0.04948 -0.19328 0.05122 -0.19375 0.05226 -0.19537 C 0.05694 -0.20162 0.05451 -0.19953 0.05885 -0.20231 C 0.05938 -0.20324 0.05972 -0.2044 0.06024 -0.20509 C 0.06129 -0.20625 0.06285 -0.2074 0.06424 -0.20764 C 0.06458 -0.20787 0.0651 -0.20764 0.06563 -0.20764 L 0.06563 -0.2074 " pathEditMode="relative" rAng="0" ptsTypes="AAAAAAAAAAAAAAAAAAAAAAAAAAAAAAAAAAAAAA">
                                      <p:cBhvr>
                                        <p:cTn id="28" dur="3000" fill="hold"/>
                                        <p:tgtEl>
                                          <p:spTgt spid="8"/>
                                        </p:tgtEl>
                                        <p:attrNameLst>
                                          <p:attrName>ppt_x</p:attrName>
                                          <p:attrName>ppt_y</p:attrName>
                                        </p:attrNameLst>
                                      </p:cBhvr>
                                      <p:rCtr x="3212" y="-10394"/>
                                    </p:animMotion>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Monarch module</a:t>
            </a:r>
          </a:p>
        </p:txBody>
      </p:sp>
      <p:sp>
        <p:nvSpPr>
          <p:cNvPr id="6" name="TextBox 5"/>
          <p:cNvSpPr txBox="1"/>
          <p:nvPr/>
        </p:nvSpPr>
        <p:spPr>
          <a:xfrm>
            <a:off x="744828" y="1236372"/>
            <a:ext cx="2446986" cy="1428214"/>
          </a:xfrm>
          <a:prstGeom prst="ellipse">
            <a:avLst/>
          </a:prstGeom>
          <a:solidFill>
            <a:srgbClr val="92D050">
              <a:alpha val="45098"/>
            </a:srgbClr>
          </a:solidFill>
        </p:spPr>
        <p:txBody>
          <a:bodyPr wrap="square" rtlCol="0">
            <a:spAutoFit/>
          </a:bodyPr>
          <a:lstStyle/>
          <a:p>
            <a:pPr algn="ctr"/>
            <a:r>
              <a:rPr lang="en-US" sz="3000" dirty="0">
                <a:latin typeface="Century Gothic" panose="020B0502020202020204" pitchFamily="34" charset="0"/>
              </a:rPr>
              <a:t>Nectar plants</a:t>
            </a:r>
          </a:p>
        </p:txBody>
      </p:sp>
      <p:sp>
        <p:nvSpPr>
          <p:cNvPr id="8" name="TextBox 7"/>
          <p:cNvSpPr txBox="1"/>
          <p:nvPr/>
        </p:nvSpPr>
        <p:spPr>
          <a:xfrm>
            <a:off x="544132" y="4194219"/>
            <a:ext cx="2848378" cy="1428214"/>
          </a:xfrm>
          <a:prstGeom prst="ellipse">
            <a:avLst/>
          </a:prstGeom>
          <a:solidFill>
            <a:srgbClr val="7030A0">
              <a:alpha val="45098"/>
            </a:srgbClr>
          </a:solidFill>
        </p:spPr>
        <p:txBody>
          <a:bodyPr wrap="square" rtlCol="0">
            <a:spAutoFit/>
          </a:bodyPr>
          <a:lstStyle/>
          <a:p>
            <a:pPr algn="ctr"/>
            <a:r>
              <a:rPr lang="en-US" sz="3000" dirty="0">
                <a:latin typeface="Century Gothic" panose="020B0502020202020204" pitchFamily="34" charset="0"/>
              </a:rPr>
              <a:t>Milkweed habitat</a:t>
            </a:r>
          </a:p>
        </p:txBody>
      </p:sp>
      <p:sp>
        <p:nvSpPr>
          <p:cNvPr id="9" name="TextBox 8"/>
          <p:cNvSpPr txBox="1"/>
          <p:nvPr/>
        </p:nvSpPr>
        <p:spPr>
          <a:xfrm>
            <a:off x="5647385" y="4194219"/>
            <a:ext cx="2446986" cy="1428214"/>
          </a:xfrm>
          <a:prstGeom prst="ellipse">
            <a:avLst/>
          </a:prstGeom>
          <a:solidFill>
            <a:srgbClr val="00B0F0">
              <a:alpha val="45098"/>
            </a:srgbClr>
          </a:solidFill>
        </p:spPr>
        <p:txBody>
          <a:bodyPr wrap="square" rtlCol="0">
            <a:spAutoFit/>
          </a:bodyPr>
          <a:lstStyle/>
          <a:p>
            <a:pPr algn="ctr"/>
            <a:r>
              <a:rPr lang="en-US" sz="3000" dirty="0">
                <a:latin typeface="Century Gothic" panose="020B0502020202020204" pitchFamily="34" charset="0"/>
              </a:rPr>
              <a:t>Climate change</a:t>
            </a:r>
          </a:p>
        </p:txBody>
      </p:sp>
      <p:sp>
        <p:nvSpPr>
          <p:cNvPr id="10" name="TextBox 9"/>
          <p:cNvSpPr txBox="1"/>
          <p:nvPr/>
        </p:nvSpPr>
        <p:spPr>
          <a:xfrm>
            <a:off x="5647385" y="1236372"/>
            <a:ext cx="2446986" cy="2077403"/>
          </a:xfrm>
          <a:prstGeom prst="ellipse">
            <a:avLst/>
          </a:prstGeom>
          <a:solidFill>
            <a:srgbClr val="FF0000">
              <a:alpha val="45098"/>
            </a:srgbClr>
          </a:solidFill>
        </p:spPr>
        <p:txBody>
          <a:bodyPr wrap="square" rtlCol="0">
            <a:spAutoFit/>
          </a:bodyPr>
          <a:lstStyle/>
          <a:p>
            <a:pPr algn="ctr"/>
            <a:r>
              <a:rPr lang="en-US" sz="3000" dirty="0">
                <a:latin typeface="Century Gothic" panose="020B0502020202020204" pitchFamily="34" charset="0"/>
              </a:rPr>
              <a:t>Winter forest habitat</a:t>
            </a:r>
          </a:p>
        </p:txBody>
      </p:sp>
      <p:cxnSp>
        <p:nvCxnSpPr>
          <p:cNvPr id="14" name="Straight Arrow Connector 13"/>
          <p:cNvCxnSpPr>
            <a:endCxn id="27" idx="2"/>
          </p:cNvCxnSpPr>
          <p:nvPr/>
        </p:nvCxnSpPr>
        <p:spPr>
          <a:xfrm flipV="1">
            <a:off x="2910226" y="3676918"/>
            <a:ext cx="847561" cy="700743"/>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24" idx="1"/>
          </p:cNvCxnSpPr>
          <p:nvPr/>
        </p:nvCxnSpPr>
        <p:spPr>
          <a:xfrm>
            <a:off x="3078051" y="2275073"/>
            <a:ext cx="783242" cy="91078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4" name="Picture 4" descr="Image result for monarch butterfly transparent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1293" y="2940322"/>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Image result for monarch butterfly transparent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61293" y="3431386"/>
            <a:ext cx="773329" cy="49106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onarch butterfly transparent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71122" y="3185854"/>
            <a:ext cx="773329" cy="491064"/>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689978" y="5631902"/>
            <a:ext cx="7764044" cy="1015663"/>
          </a:xfrm>
          <a:prstGeom prst="rect">
            <a:avLst/>
          </a:prstGeom>
          <a:noFill/>
        </p:spPr>
        <p:txBody>
          <a:bodyPr wrap="square" rtlCol="0">
            <a:spAutoFit/>
          </a:bodyPr>
          <a:lstStyle/>
          <a:p>
            <a:pPr algn="ctr"/>
            <a:r>
              <a:rPr lang="en-US" sz="3000" b="1" dirty="0">
                <a:latin typeface="Century Gothic" panose="020B0502020202020204" pitchFamily="34" charset="0"/>
              </a:rPr>
              <a:t>Module Link:</a:t>
            </a:r>
          </a:p>
          <a:p>
            <a:pPr algn="ctr"/>
            <a:r>
              <a:rPr lang="en-US" sz="3000" dirty="0">
                <a:latin typeface="Century Gothic" panose="020B0502020202020204" pitchFamily="34" charset="0"/>
              </a:rPr>
              <a:t>https://danaus.shinyapps.io/Danaus/</a:t>
            </a:r>
          </a:p>
        </p:txBody>
      </p:sp>
      <p:pic>
        <p:nvPicPr>
          <p:cNvPr id="29" name="Picture 4" descr="Image result for monarch butterfly transparent backgroun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7370" y="3068243"/>
            <a:ext cx="773329" cy="491064"/>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Straight Arrow Connector 31"/>
          <p:cNvCxnSpPr/>
          <p:nvPr/>
        </p:nvCxnSpPr>
        <p:spPr>
          <a:xfrm flipH="1">
            <a:off x="4731026" y="2427473"/>
            <a:ext cx="916360" cy="758381"/>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flipV="1">
            <a:off x="4634622" y="3559307"/>
            <a:ext cx="1089070" cy="1063887"/>
          </a:xfrm>
          <a:prstGeom prst="straightConnector1">
            <a:avLst/>
          </a:prstGeom>
          <a:ln w="5715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118275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269733" y="2702195"/>
            <a:ext cx="1570625" cy="369332"/>
          </a:xfrm>
          <a:prstGeom prst="rect">
            <a:avLst/>
          </a:prstGeom>
          <a:noFill/>
        </p:spPr>
        <p:txBody>
          <a:bodyPr wrap="square" rtlCol="0">
            <a:spAutoFit/>
          </a:bodyPr>
          <a:lstStyle/>
          <a:p>
            <a:r>
              <a:rPr lang="en-US" dirty="0">
                <a:latin typeface="Century Gothic" panose="020B0502020202020204" pitchFamily="34" charset="0"/>
              </a:rPr>
              <a:t>Run Module</a:t>
            </a:r>
          </a:p>
        </p:txBody>
      </p:sp>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Monarch module</a:t>
            </a:r>
          </a:p>
        </p:txBody>
      </p:sp>
      <p:sp>
        <p:nvSpPr>
          <p:cNvPr id="28" name="TextBox 27"/>
          <p:cNvSpPr txBox="1"/>
          <p:nvPr/>
        </p:nvSpPr>
        <p:spPr>
          <a:xfrm>
            <a:off x="545014" y="5625123"/>
            <a:ext cx="8053972" cy="707886"/>
          </a:xfrm>
          <a:prstGeom prst="rect">
            <a:avLst/>
          </a:prstGeom>
          <a:noFill/>
        </p:spPr>
        <p:txBody>
          <a:bodyPr wrap="square" rtlCol="0">
            <a:spAutoFit/>
          </a:bodyPr>
          <a:lstStyle/>
          <a:p>
            <a:pPr marL="514350" indent="-514350">
              <a:buFont typeface="+mj-lt"/>
              <a:buAutoNum type="arabicPeriod"/>
            </a:pPr>
            <a:r>
              <a:rPr lang="en-US" sz="2000" dirty="0">
                <a:latin typeface="Century Gothic" panose="020B0502020202020204" pitchFamily="34" charset="0"/>
              </a:rPr>
              <a:t>Fill out the exercise sheet by interacting with the web app</a:t>
            </a:r>
          </a:p>
          <a:p>
            <a:pPr marL="514350" indent="-514350">
              <a:buFont typeface="+mj-lt"/>
              <a:buAutoNum type="arabicPeriod"/>
            </a:pPr>
            <a:r>
              <a:rPr lang="en-US" sz="2000" dirty="0">
                <a:latin typeface="Century Gothic" panose="020B0502020202020204" pitchFamily="34" charset="0"/>
              </a:rPr>
              <a:t>Answer Q’s on the back!</a:t>
            </a:r>
          </a:p>
        </p:txBody>
      </p:sp>
      <p:sp>
        <p:nvSpPr>
          <p:cNvPr id="23" name="Rectangle 22"/>
          <p:cNvSpPr/>
          <p:nvPr/>
        </p:nvSpPr>
        <p:spPr>
          <a:xfrm>
            <a:off x="269733" y="2689280"/>
            <a:ext cx="1464168" cy="400050"/>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264674" y="1903831"/>
            <a:ext cx="1459990" cy="400050"/>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60497" y="1919190"/>
            <a:ext cx="1464168" cy="369332"/>
          </a:xfrm>
          <a:prstGeom prst="rect">
            <a:avLst/>
          </a:prstGeom>
          <a:noFill/>
        </p:spPr>
        <p:txBody>
          <a:bodyPr wrap="square" rtlCol="0">
            <a:spAutoFit/>
          </a:bodyPr>
          <a:lstStyle/>
          <a:p>
            <a:pPr algn="ctr"/>
            <a:r>
              <a:rPr lang="en-US" dirty="0">
                <a:latin typeface="Century Gothic" panose="020B0502020202020204" pitchFamily="34" charset="0"/>
              </a:rPr>
              <a:t>Inputs</a:t>
            </a:r>
          </a:p>
        </p:txBody>
      </p:sp>
      <p:sp>
        <p:nvSpPr>
          <p:cNvPr id="31" name="Rectangle 30"/>
          <p:cNvSpPr/>
          <p:nvPr/>
        </p:nvSpPr>
        <p:spPr>
          <a:xfrm>
            <a:off x="265452" y="3474728"/>
            <a:ext cx="1459990" cy="400050"/>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a:off x="242025" y="3505446"/>
            <a:ext cx="1464168" cy="369332"/>
          </a:xfrm>
          <a:prstGeom prst="rect">
            <a:avLst/>
          </a:prstGeom>
          <a:noFill/>
        </p:spPr>
        <p:txBody>
          <a:bodyPr wrap="square" rtlCol="0">
            <a:spAutoFit/>
          </a:bodyPr>
          <a:lstStyle/>
          <a:p>
            <a:pPr algn="ctr"/>
            <a:r>
              <a:rPr lang="en-US" dirty="0">
                <a:latin typeface="Century Gothic" panose="020B0502020202020204" pitchFamily="34" charset="0"/>
              </a:rPr>
              <a:t>Outputs</a:t>
            </a:r>
          </a:p>
        </p:txBody>
      </p:sp>
      <p:pic>
        <p:nvPicPr>
          <p:cNvPr id="7" name="Picture 6" descr="A screenshot of a computer&#10;&#10;Description automatically generated">
            <a:extLst>
              <a:ext uri="{FF2B5EF4-FFF2-40B4-BE49-F238E27FC236}">
                <a16:creationId xmlns:a16="http://schemas.microsoft.com/office/drawing/2014/main" id="{3C328C33-AB31-4631-93BC-2053F40D2A1B}"/>
              </a:ext>
            </a:extLst>
          </p:cNvPr>
          <p:cNvPicPr>
            <a:picLocks noChangeAspect="1"/>
          </p:cNvPicPr>
          <p:nvPr/>
        </p:nvPicPr>
        <p:blipFill rotWithShape="1">
          <a:blip r:embed="rId2">
            <a:extLst>
              <a:ext uri="{28A0092B-C50C-407E-A947-70E740481C1C}">
                <a14:useLocalDpi xmlns:a14="http://schemas.microsoft.com/office/drawing/2010/main" val="0"/>
              </a:ext>
            </a:extLst>
          </a:blip>
          <a:srcRect r="13137"/>
          <a:stretch/>
        </p:blipFill>
        <p:spPr>
          <a:xfrm>
            <a:off x="1856783" y="1296976"/>
            <a:ext cx="7161531" cy="4082988"/>
          </a:xfrm>
          <a:prstGeom prst="rect">
            <a:avLst/>
          </a:prstGeom>
        </p:spPr>
      </p:pic>
      <p:sp>
        <p:nvSpPr>
          <p:cNvPr id="13" name="Rectangle 12">
            <a:extLst>
              <a:ext uri="{FF2B5EF4-FFF2-40B4-BE49-F238E27FC236}">
                <a16:creationId xmlns:a16="http://schemas.microsoft.com/office/drawing/2014/main" id="{5643D0B1-A19D-4394-A737-7549BBA8AB58}"/>
              </a:ext>
            </a:extLst>
          </p:cNvPr>
          <p:cNvSpPr/>
          <p:nvPr/>
        </p:nvSpPr>
        <p:spPr>
          <a:xfrm>
            <a:off x="1850372" y="2780144"/>
            <a:ext cx="2721628" cy="2410692"/>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787A60C5-3DB2-4460-AA30-6DC339C9FE70}"/>
              </a:ext>
            </a:extLst>
          </p:cNvPr>
          <p:cNvSpPr/>
          <p:nvPr/>
        </p:nvSpPr>
        <p:spPr>
          <a:xfrm>
            <a:off x="1850372" y="2177690"/>
            <a:ext cx="561335" cy="191148"/>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90A97696-5FF1-4089-A9DE-7DBCDBD4C8FB}"/>
              </a:ext>
            </a:extLst>
          </p:cNvPr>
          <p:cNvSpPr/>
          <p:nvPr/>
        </p:nvSpPr>
        <p:spPr>
          <a:xfrm>
            <a:off x="1850372" y="2405782"/>
            <a:ext cx="1459990" cy="33832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93727EBE-0265-4226-8ECB-04F697FCD77E}"/>
              </a:ext>
            </a:extLst>
          </p:cNvPr>
          <p:cNvSpPr/>
          <p:nvPr/>
        </p:nvSpPr>
        <p:spPr>
          <a:xfrm>
            <a:off x="7564735" y="1734666"/>
            <a:ext cx="1470004" cy="187567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999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5" grpId="0" animBg="1"/>
      <p:bldP spid="31" grpId="0" animBg="1"/>
      <p:bldP spid="13" grpId="0" animBg="1"/>
      <p:bldP spid="24" grpId="0" animBg="1"/>
      <p:bldP spid="26" grpId="0" animBg="1"/>
      <p:bldP spid="2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s://lifeintherawdotblog.files.wordpress.com/2018/01/null1.jpeg?w=463&amp;h=278"/>
          <p:cNvPicPr>
            <a:picLocks noChangeAspect="1" noChangeArrowheads="1"/>
          </p:cNvPicPr>
          <p:nvPr/>
        </p:nvPicPr>
        <p:blipFill rotWithShape="1">
          <a:blip r:embed="rId2">
            <a:extLst>
              <a:ext uri="{28A0092B-C50C-407E-A947-70E740481C1C}">
                <a14:useLocalDpi xmlns:a14="http://schemas.microsoft.com/office/drawing/2010/main" val="0"/>
              </a:ext>
            </a:extLst>
          </a:blip>
          <a:srcRect l="9548"/>
          <a:stretch/>
        </p:blipFill>
        <p:spPr bwMode="auto">
          <a:xfrm>
            <a:off x="387179" y="1057833"/>
            <a:ext cx="3989002" cy="264795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What can you do to help?</a:t>
            </a:r>
          </a:p>
        </p:txBody>
      </p:sp>
      <p:sp>
        <p:nvSpPr>
          <p:cNvPr id="3" name="Rectangle 2"/>
          <p:cNvSpPr/>
          <p:nvPr/>
        </p:nvSpPr>
        <p:spPr>
          <a:xfrm>
            <a:off x="2866768" y="3328086"/>
            <a:ext cx="1466335" cy="2636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p:cNvSpPr txBox="1"/>
          <p:nvPr/>
        </p:nvSpPr>
        <p:spPr>
          <a:xfrm>
            <a:off x="3945925" y="2120734"/>
            <a:ext cx="4843848" cy="3170099"/>
          </a:xfrm>
          <a:prstGeom prst="rect">
            <a:avLst/>
          </a:prstGeom>
          <a:noFill/>
        </p:spPr>
        <p:txBody>
          <a:bodyPr wrap="square" rtlCol="0">
            <a:spAutoFit/>
          </a:bodyPr>
          <a:lstStyle/>
          <a:p>
            <a:pPr algn="r"/>
            <a:r>
              <a:rPr lang="en-US" sz="2800" dirty="0">
                <a:solidFill>
                  <a:prstClr val="black"/>
                </a:solidFill>
                <a:latin typeface="Century Gothic" panose="020B0502020202020204" pitchFamily="34" charset="0"/>
                <a:cs typeface="Arial" pitchFamily="34" charset="0"/>
              </a:rPr>
              <a:t>Make an area of your yard a monarch habitat!</a:t>
            </a:r>
          </a:p>
          <a:p>
            <a:pPr algn="r"/>
            <a:endParaRPr lang="en-US" sz="3000" dirty="0">
              <a:solidFill>
                <a:prstClr val="black"/>
              </a:solidFill>
              <a:latin typeface="Century Gothic" panose="020B0502020202020204" pitchFamily="34" charset="0"/>
              <a:cs typeface="Arial" pitchFamily="34" charset="0"/>
            </a:endParaRPr>
          </a:p>
          <a:p>
            <a:pPr algn="r"/>
            <a:r>
              <a:rPr lang="en-US" sz="2800" dirty="0">
                <a:solidFill>
                  <a:prstClr val="black"/>
                </a:solidFill>
                <a:latin typeface="Century Gothic" panose="020B0502020202020204" pitchFamily="34" charset="0"/>
                <a:cs typeface="Arial" pitchFamily="34" charset="0"/>
              </a:rPr>
              <a:t>Plant milkweed &amp; nectar plants</a:t>
            </a:r>
          </a:p>
          <a:p>
            <a:pPr algn="r"/>
            <a:endParaRPr lang="en-US" sz="3000" dirty="0">
              <a:solidFill>
                <a:prstClr val="black"/>
              </a:solidFill>
              <a:latin typeface="Century Gothic" panose="020B0502020202020204" pitchFamily="34" charset="0"/>
              <a:cs typeface="Arial" pitchFamily="34" charset="0"/>
            </a:endParaRPr>
          </a:p>
          <a:p>
            <a:pPr algn="r"/>
            <a:r>
              <a:rPr lang="en-US" sz="2800" dirty="0">
                <a:solidFill>
                  <a:prstClr val="black"/>
                </a:solidFill>
                <a:latin typeface="Century Gothic" panose="020B0502020202020204" pitchFamily="34" charset="0"/>
                <a:cs typeface="Arial" pitchFamily="34" charset="0"/>
              </a:rPr>
              <a:t>Spread the word!</a:t>
            </a:r>
          </a:p>
        </p:txBody>
      </p:sp>
      <p:pic>
        <p:nvPicPr>
          <p:cNvPr id="9222" name="Picture 6" descr="Image result for how kids can help monarch butterfli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179" y="3705784"/>
            <a:ext cx="2857500" cy="2905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5685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G:\FWCB\MONARCHLAB\Pictures organized\Maps\FALLMIG corrected fixed arrows.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91" t="7301"/>
          <a:stretch/>
        </p:blipFill>
        <p:spPr bwMode="auto">
          <a:xfrm>
            <a:off x="3138616" y="1048624"/>
            <a:ext cx="4310702" cy="516777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6629400" y="2133600"/>
            <a:ext cx="2209800" cy="1200329"/>
          </a:xfrm>
          <a:prstGeom prst="rect">
            <a:avLst/>
          </a:prstGeom>
          <a:noFill/>
        </p:spPr>
        <p:txBody>
          <a:bodyPr wrap="square" rtlCol="0">
            <a:spAutoFit/>
          </a:bodyPr>
          <a:lstStyle/>
          <a:p>
            <a:pPr algn="ctr"/>
            <a:r>
              <a:rPr lang="en-US" sz="3600" dirty="0">
                <a:solidFill>
                  <a:prstClr val="black"/>
                </a:solidFill>
                <a:cs typeface="Arial" pitchFamily="34" charset="0"/>
              </a:rPr>
              <a:t>Fall Migration</a:t>
            </a:r>
          </a:p>
        </p:txBody>
      </p:sp>
      <p:sp>
        <p:nvSpPr>
          <p:cNvPr id="12" name="Rectangle 11"/>
          <p:cNvSpPr/>
          <p:nvPr/>
        </p:nvSpPr>
        <p:spPr>
          <a:xfrm>
            <a:off x="6705600" y="2133600"/>
            <a:ext cx="2133600" cy="1219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13" name="Oval 12"/>
          <p:cNvSpPr/>
          <p:nvPr/>
        </p:nvSpPr>
        <p:spPr>
          <a:xfrm>
            <a:off x="3810000" y="5410200"/>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15"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5284700">
            <a:off x="5466663" y="1802806"/>
            <a:ext cx="794803" cy="794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1055424">
            <a:off x="3499468" y="2004063"/>
            <a:ext cx="849664" cy="849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43" descr="C:\Users\kbunney\Desktop\Buttefly1.gif"/>
          <p:cNvPicPr>
            <a:picLocks noChangeAspect="1" noChangeArrowheads="1" noCrop="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2999989">
            <a:off x="4447768" y="1456951"/>
            <a:ext cx="863006" cy="8630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 descr="C:\Users\Kelly\Desktop\Desktop\Mexico_Facebook\P2123292.JPG"/>
          <p:cNvPicPr>
            <a:picLocks noChangeAspect="1" noChangeArrowheads="1"/>
          </p:cNvPicPr>
          <p:nvPr/>
        </p:nvPicPr>
        <p:blipFill>
          <a:blip r:embed="rId5" cstate="print"/>
          <a:srcRect l="32737" r="4048" b="2857"/>
          <a:stretch>
            <a:fillRect/>
          </a:stretch>
        </p:blipFill>
        <p:spPr bwMode="auto">
          <a:xfrm>
            <a:off x="17357" y="1973699"/>
            <a:ext cx="3160827" cy="3642988"/>
          </a:xfrm>
          <a:prstGeom prst="roundRect">
            <a:avLst/>
          </a:prstGeom>
          <a:noFill/>
        </p:spPr>
      </p:pic>
      <p:sp>
        <p:nvSpPr>
          <p:cNvPr id="4" name="Rectangle 3"/>
          <p:cNvSpPr/>
          <p:nvPr/>
        </p:nvSpPr>
        <p:spPr>
          <a:xfrm rot="20479116">
            <a:off x="5501907" y="3745211"/>
            <a:ext cx="151767"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p:cNvSpPr txBox="1"/>
          <p:nvPr/>
        </p:nvSpPr>
        <p:spPr>
          <a:xfrm>
            <a:off x="17357" y="-9339"/>
            <a:ext cx="8254188" cy="800219"/>
          </a:xfrm>
          <a:prstGeom prst="rect">
            <a:avLst/>
          </a:prstGeom>
          <a:noFill/>
        </p:spPr>
        <p:txBody>
          <a:bodyPr wrap="square" rtlCol="0">
            <a:spAutoFit/>
          </a:bodyPr>
          <a:lstStyle/>
          <a:p>
            <a:r>
              <a:rPr lang="en-US" sz="4600" dirty="0">
                <a:solidFill>
                  <a:prstClr val="black"/>
                </a:solidFill>
                <a:latin typeface="Century Gothic" panose="020B0502020202020204" pitchFamily="34" charset="0"/>
                <a:cs typeface="Arial" pitchFamily="34" charset="0"/>
              </a:rPr>
              <a:t>The monarch’s annual cycle</a:t>
            </a:r>
          </a:p>
        </p:txBody>
      </p:sp>
    </p:spTree>
    <p:extLst>
      <p:ext uri="{BB962C8B-B14F-4D97-AF65-F5344CB8AC3E}">
        <p14:creationId xmlns:p14="http://schemas.microsoft.com/office/powerpoint/2010/main" val="3810281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6"/>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0" presetClass="path" presetSubtype="0" accel="50000" decel="50000" fill="hold" nodeType="withEffect">
                                  <p:stCondLst>
                                    <p:cond delay="0"/>
                                  </p:stCondLst>
                                  <p:childTnLst>
                                    <p:animMotion origin="layout" path="M 3.33333E-6 -2.22222E-6 L -0.11632 0.19167 L -0.17188 0.25926 L -0.21146 0.34537 L -0.20747 0.47778 " pathEditMode="relative" rAng="0" ptsTypes="AAAAA">
                                      <p:cBhvr>
                                        <p:cTn id="21" dur="3500" fill="hold"/>
                                        <p:tgtEl>
                                          <p:spTgt spid="15"/>
                                        </p:tgtEl>
                                        <p:attrNameLst>
                                          <p:attrName>ppt_x</p:attrName>
                                          <p:attrName>ppt_y</p:attrName>
                                        </p:attrNameLst>
                                      </p:cBhvr>
                                      <p:rCtr x="-10573" y="23889"/>
                                    </p:animMotion>
                                  </p:childTnLst>
                                </p:cTn>
                              </p:par>
                              <p:par>
                                <p:cTn id="22" presetID="0" presetClass="path" presetSubtype="0" accel="50000" decel="50000" fill="hold" nodeType="withEffect">
                                  <p:stCondLst>
                                    <p:cond delay="0"/>
                                  </p:stCondLst>
                                  <p:childTnLst>
                                    <p:animMotion origin="layout" path="M -1.11111E-6 4.81481E-6 L 0.0066 0.07222 L 0.00799 0.14236 L 0.00851 0.22175 L 0.0066 0.44537 " pathEditMode="relative" rAng="0" ptsTypes="AAAAA">
                                      <p:cBhvr>
                                        <p:cTn id="23" dur="3500" fill="hold"/>
                                        <p:tgtEl>
                                          <p:spTgt spid="16"/>
                                        </p:tgtEl>
                                        <p:attrNameLst>
                                          <p:attrName>ppt_x</p:attrName>
                                          <p:attrName>ppt_y</p:attrName>
                                        </p:attrNameLst>
                                      </p:cBhvr>
                                      <p:rCtr x="417" y="22269"/>
                                    </p:animMotion>
                                  </p:childTnLst>
                                </p:cTn>
                              </p:par>
                              <p:par>
                                <p:cTn id="24" presetID="0" presetClass="path" presetSubtype="0" accel="50000" decel="50000" fill="hold" nodeType="withEffect">
                                  <p:stCondLst>
                                    <p:cond delay="0"/>
                                  </p:stCondLst>
                                  <p:childTnLst>
                                    <p:animMotion origin="layout" path="M -4.44444E-6 4.81481E-6 L -0.05729 0.17893 L -0.08594 0.28889 L -0.11285 0.40949 L -0.10451 0.53402 " pathEditMode="relative" ptsTypes="AAAAA">
                                      <p:cBhvr>
                                        <p:cTn id="25" dur="3500" fill="hold"/>
                                        <p:tgtEl>
                                          <p:spTgt spid="1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357" y="-9339"/>
            <a:ext cx="8657086" cy="800219"/>
          </a:xfrm>
          <a:prstGeom prst="rect">
            <a:avLst/>
          </a:prstGeom>
          <a:noFill/>
        </p:spPr>
        <p:txBody>
          <a:bodyPr wrap="square" rtlCol="0">
            <a:spAutoFit/>
          </a:bodyPr>
          <a:lstStyle/>
          <a:p>
            <a:r>
              <a:rPr lang="en-US" sz="4600" dirty="0">
                <a:solidFill>
                  <a:prstClr val="black"/>
                </a:solidFill>
                <a:latin typeface="Century Gothic" panose="020B0502020202020204" pitchFamily="34" charset="0"/>
                <a:cs typeface="Arial" pitchFamily="34" charset="0"/>
              </a:rPr>
              <a:t>Monarch population decline</a:t>
            </a:r>
          </a:p>
        </p:txBody>
      </p:sp>
      <p:graphicFrame>
        <p:nvGraphicFramePr>
          <p:cNvPr id="6" name="Chart 5"/>
          <p:cNvGraphicFramePr>
            <a:graphicFrameLocks/>
          </p:cNvGraphicFramePr>
          <p:nvPr>
            <p:extLst>
              <p:ext uri="{D42A27DB-BD31-4B8C-83A1-F6EECF244321}">
                <p14:modId xmlns:p14="http://schemas.microsoft.com/office/powerpoint/2010/main" val="2122616728"/>
              </p:ext>
            </p:extLst>
          </p:nvPr>
        </p:nvGraphicFramePr>
        <p:xfrm>
          <a:off x="459935" y="1324233"/>
          <a:ext cx="7960519" cy="4572000"/>
        </p:xfrm>
        <a:graphic>
          <a:graphicData uri="http://schemas.openxmlformats.org/drawingml/2006/chart">
            <c:chart xmlns:c="http://schemas.openxmlformats.org/drawingml/2006/chart" xmlns:r="http://schemas.openxmlformats.org/officeDocument/2006/relationships" r:id="rId2"/>
          </a:graphicData>
        </a:graphic>
      </p:graphicFrame>
      <p:sp>
        <p:nvSpPr>
          <p:cNvPr id="2" name="Down Arrow 1"/>
          <p:cNvSpPr/>
          <p:nvPr/>
        </p:nvSpPr>
        <p:spPr>
          <a:xfrm rot="17367125">
            <a:off x="4938811" y="-997960"/>
            <a:ext cx="345989" cy="7434408"/>
          </a:xfrm>
          <a:prstGeom prst="downArrow">
            <a:avLst/>
          </a:prstGeom>
          <a:ln>
            <a:solidFill>
              <a:srgbClr val="FCA9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2" name="Picture 4" descr="Image result for monarch butterfly transparent backgrou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221107">
            <a:off x="1308803" y="1069697"/>
            <a:ext cx="1176238" cy="74691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F657BF0-26E7-4645-9370-DFC0BD5500B5}"/>
              </a:ext>
            </a:extLst>
          </p:cNvPr>
          <p:cNvSpPr/>
          <p:nvPr/>
        </p:nvSpPr>
        <p:spPr>
          <a:xfrm>
            <a:off x="8300737" y="4886036"/>
            <a:ext cx="228600" cy="411480"/>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EF69ED5-D9B9-48A0-80DE-FB4239AAF45B}"/>
              </a:ext>
            </a:extLst>
          </p:cNvPr>
          <p:cNvSpPr/>
          <p:nvPr/>
        </p:nvSpPr>
        <p:spPr>
          <a:xfrm>
            <a:off x="8591679" y="4193309"/>
            <a:ext cx="228600" cy="1104207"/>
          </a:xfrm>
          <a:prstGeom prst="rect">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5737DF2-7EB4-432B-9D60-7A36A7345E61}"/>
              </a:ext>
            </a:extLst>
          </p:cNvPr>
          <p:cNvSpPr txBox="1"/>
          <p:nvPr/>
        </p:nvSpPr>
        <p:spPr>
          <a:xfrm rot="16200000">
            <a:off x="8190941" y="5398567"/>
            <a:ext cx="466794" cy="246221"/>
          </a:xfrm>
          <a:prstGeom prst="rect">
            <a:avLst/>
          </a:prstGeom>
          <a:noFill/>
        </p:spPr>
        <p:txBody>
          <a:bodyPr wrap="none" rtlCol="0">
            <a:spAutoFit/>
          </a:bodyPr>
          <a:lstStyle/>
          <a:p>
            <a:r>
              <a:rPr lang="en-US" sz="1000" dirty="0">
                <a:latin typeface="Century Gothic" panose="020B0502020202020204" pitchFamily="34" charset="0"/>
              </a:rPr>
              <a:t>2017</a:t>
            </a:r>
          </a:p>
        </p:txBody>
      </p:sp>
      <p:sp>
        <p:nvSpPr>
          <p:cNvPr id="10" name="TextBox 9">
            <a:extLst>
              <a:ext uri="{FF2B5EF4-FFF2-40B4-BE49-F238E27FC236}">
                <a16:creationId xmlns:a16="http://schemas.microsoft.com/office/drawing/2014/main" id="{9D58C602-0899-4210-9D9F-0BBE5AD6674A}"/>
              </a:ext>
            </a:extLst>
          </p:cNvPr>
          <p:cNvSpPr txBox="1"/>
          <p:nvPr/>
        </p:nvSpPr>
        <p:spPr>
          <a:xfrm rot="16200000">
            <a:off x="8472652" y="5398567"/>
            <a:ext cx="466794" cy="246221"/>
          </a:xfrm>
          <a:prstGeom prst="rect">
            <a:avLst/>
          </a:prstGeom>
          <a:noFill/>
        </p:spPr>
        <p:txBody>
          <a:bodyPr wrap="none" rtlCol="0">
            <a:spAutoFit/>
          </a:bodyPr>
          <a:lstStyle/>
          <a:p>
            <a:r>
              <a:rPr lang="en-US" sz="1000" dirty="0">
                <a:latin typeface="Century Gothic" panose="020B0502020202020204" pitchFamily="34" charset="0"/>
              </a:rPr>
              <a:t>2018</a:t>
            </a:r>
          </a:p>
        </p:txBody>
      </p:sp>
    </p:spTree>
    <p:extLst>
      <p:ext uri="{BB962C8B-B14F-4D97-AF65-F5344CB8AC3E}">
        <p14:creationId xmlns:p14="http://schemas.microsoft.com/office/powerpoint/2010/main" val="526985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par>
                                <p:cTn id="8" presetID="0" presetClass="path" presetSubtype="0" accel="50000" decel="50000" fill="hold" nodeType="withEffect">
                                  <p:stCondLst>
                                    <p:cond delay="0"/>
                                  </p:stCondLst>
                                  <p:childTnLst>
                                    <p:animMotion origin="layout" path="M -1.66667E-6 -2.01665E-6 C 0.00677 0.00231 0.01424 0.00694 0.02136 0.00856 C 0.0309 0.01087 0.04063 0.01133 0.05018 0.01295 C 0.06528 0.01203 0.11702 0.00255 0.13247 0.01712 C 0.13542 0.02359 0.1382 0.02752 0.14011 0.03446 C 0.13889 0.0599 0.13785 0.07609 0.13386 0.09875 C 0.13299 0.10384 0.13195 0.10893 0.1309 0.11402 C 0.12986 0.11818 0.12795 0.12697 0.12795 0.1272 C 0.13264 0.15287 0.14132 0.13969 0.1658 0.13761 C 0.1724 0.13714 0.17917 0.13622 0.18559 0.13552 C 0.19636 0.13044 0.19184 0.13252 0.19931 0.12905 C 0.21424 0.12211 0.20347 0.12211 0.21302 0.1161 C 0.22726 0.10708 0.20972 0.12304 0.22674 0.10962 C 0.23854 0.1006 0.22691 0.10569 0.23889 0.09875 C 0.24705 0.09436 0.25452 0.09274 0.26181 0.08603 C 0.2684 0.08696 0.27518 0.0858 0.2816 0.08835 C 0.2849 0.0895 0.28507 0.10453 0.28924 0.10962 C 0.29115 0.12003 0.29497 0.12697 0.2967 0.13761 C 0.3 0.15611 0.30295 0.17762 0.31042 0.19357 C 0.31302 0.20467 0.31771 0.2049 0.3257 0.20861 C 0.32709 0.20953 0.33038 0.21092 0.33038 0.21115 C 0.33785 0.20999 0.34549 0.20976 0.35313 0.20861 C 0.36163 0.20745 0.37604 0.19404 0.38368 0.1871 C 0.39549 0.16189 0.41372 0.16166 0.43368 0.15935 C 0.45677 0.16166 0.45955 0.15541 0.4658 0.18293 C 0.46684 0.20629 0.46771 0.22711 0.47031 0.24954 C 0.47101 0.25671 0.46979 0.26596 0.47327 0.27105 C 0.4809 0.28169 0.48785 0.28215 0.49774 0.284 C 0.51042 0.2833 0.52327 0.28492 0.53577 0.28192 C 0.53976 0.28122 0.54983 0.26873 0.55399 0.26457 C 0.55799 0.26064 0.56459 0.25162 0.56927 0.24954 C 0.57222 0.24815 0.57535 0.24653 0.57847 0.24538 C 0.57986 0.24445 0.58299 0.2433 0.58299 0.24353 C 0.58524 0.24376 0.59618 0.24538 0.59983 0.24746 C 0.60729 0.25185 0.61615 0.26642 0.62101 0.27544 C 0.62587 0.28446 0.625 0.29279 0.63177 0.29926 C 0.63403 0.30851 0.63438 0.31614 0.64097 0.32077 " pathEditMode="relative" rAng="0" ptsTypes="ffffffffffffffffffffffffffffffffffffA">
                                      <p:cBhvr>
                                        <p:cTn id="9" dur="3000" fill="hold"/>
                                        <p:tgtEl>
                                          <p:spTgt spid="2052"/>
                                        </p:tgtEl>
                                        <p:attrNameLst>
                                          <p:attrName>ppt_x</p:attrName>
                                          <p:attrName>ppt_y</p:attrName>
                                        </p:attrNameLst>
                                      </p:cBhvr>
                                      <p:rCtr x="32049" y="16027"/>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8" grpId="0" animBg="1"/>
      <p:bldP spid="7"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9614" y="2507170"/>
            <a:ext cx="4283130" cy="3348629"/>
          </a:xfrm>
          <a:prstGeom prst="roundRect">
            <a:avLst/>
          </a:prstGeom>
          <a:noFill/>
          <a:extLst>
            <a:ext uri="{909E8E84-426E-40DD-AFC4-6F175D3DCCD1}">
              <a14:hiddenFill xmlns:a14="http://schemas.microsoft.com/office/drawing/2010/main">
                <a:solidFill>
                  <a:srgbClr val="FFFFFF"/>
                </a:solidFill>
              </a14:hiddenFill>
            </a:ext>
          </a:extLst>
        </p:spPr>
      </p:pic>
      <p:pic>
        <p:nvPicPr>
          <p:cNvPr id="18" name="Picture 2" descr="G:\FWCB\MONARCHLAB\Pictures organized\Maps\FALLMIG corrected fixed arrows.bmp"/>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91" t="7301"/>
          <a:stretch/>
        </p:blipFill>
        <p:spPr bwMode="auto">
          <a:xfrm>
            <a:off x="893981" y="2374227"/>
            <a:ext cx="3015049" cy="3614516"/>
          </a:xfrm>
          <a:prstGeom prst="rect">
            <a:avLst/>
          </a:prstGeom>
          <a:noFill/>
          <a:extLst>
            <a:ext uri="{909E8E84-426E-40DD-AFC4-6F175D3DCCD1}">
              <a14:hiddenFill xmlns:a14="http://schemas.microsoft.com/office/drawing/2010/main">
                <a:solidFill>
                  <a:srgbClr val="FFFFFF"/>
                </a:solidFill>
              </a14:hiddenFill>
            </a:ext>
          </a:extLst>
        </p:spPr>
      </p:pic>
      <p:sp>
        <p:nvSpPr>
          <p:cNvPr id="19" name="Oval 18"/>
          <p:cNvSpPr/>
          <p:nvPr/>
        </p:nvSpPr>
        <p:spPr>
          <a:xfrm>
            <a:off x="1313081" y="5450321"/>
            <a:ext cx="228600" cy="22860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8" name="Rectangle 7"/>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Why are monarchs declining?</a:t>
            </a:r>
          </a:p>
        </p:txBody>
      </p:sp>
      <p:sp>
        <p:nvSpPr>
          <p:cNvPr id="11" name="TextBox 10"/>
          <p:cNvSpPr txBox="1"/>
          <p:nvPr/>
        </p:nvSpPr>
        <p:spPr>
          <a:xfrm>
            <a:off x="444906" y="1436225"/>
            <a:ext cx="8254188" cy="738664"/>
          </a:xfrm>
          <a:prstGeom prst="rect">
            <a:avLst/>
          </a:prstGeom>
          <a:noFill/>
        </p:spPr>
        <p:txBody>
          <a:bodyPr wrap="square" rtlCol="0">
            <a:spAutoFit/>
          </a:bodyPr>
          <a:lstStyle/>
          <a:p>
            <a:pPr algn="ctr"/>
            <a:r>
              <a:rPr lang="en-US" sz="4200" dirty="0">
                <a:solidFill>
                  <a:prstClr val="black"/>
                </a:solidFill>
                <a:latin typeface="Century Gothic" panose="020B0502020202020204" pitchFamily="34" charset="0"/>
                <a:cs typeface="Arial" pitchFamily="34" charset="0"/>
              </a:rPr>
              <a:t>Logging of winter habitat</a:t>
            </a:r>
          </a:p>
        </p:txBody>
      </p:sp>
    </p:spTree>
    <p:extLst>
      <p:ext uri="{BB962C8B-B14F-4D97-AF65-F5344CB8AC3E}">
        <p14:creationId xmlns:p14="http://schemas.microsoft.com/office/powerpoint/2010/main" val="232027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onarch butterfly nectar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1590" y="2819028"/>
            <a:ext cx="3458983" cy="2469930"/>
          </a:xfrm>
          <a:prstGeom prst="round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504579" y="2607384"/>
            <a:ext cx="2315632" cy="2893218"/>
            <a:chOff x="3056238" y="533401"/>
            <a:chExt cx="4351823" cy="5627390"/>
          </a:xfrm>
        </p:grpSpPr>
        <p:pic>
          <p:nvPicPr>
            <p:cNvPr id="11" name="Picture 2" descr="G:\FWCB\MONARCHLAB\Pictures organized\Maps\SPRGMIG corrected.TIF"/>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Why are monarchs declining?</a:t>
            </a:r>
          </a:p>
        </p:txBody>
      </p:sp>
      <p:sp>
        <p:nvSpPr>
          <p:cNvPr id="6" name="TextBox 5"/>
          <p:cNvSpPr txBox="1"/>
          <p:nvPr/>
        </p:nvSpPr>
        <p:spPr>
          <a:xfrm>
            <a:off x="1489430" y="1629822"/>
            <a:ext cx="6165140" cy="738664"/>
          </a:xfrm>
          <a:prstGeom prst="rect">
            <a:avLst/>
          </a:prstGeom>
          <a:noFill/>
        </p:spPr>
        <p:txBody>
          <a:bodyPr wrap="square" rtlCol="0">
            <a:spAutoFit/>
          </a:bodyPr>
          <a:lstStyle/>
          <a:p>
            <a:pPr algn="ctr"/>
            <a:r>
              <a:rPr lang="en-US" sz="4200" dirty="0">
                <a:solidFill>
                  <a:prstClr val="black"/>
                </a:solidFill>
                <a:latin typeface="Century Gothic" panose="020B0502020202020204" pitchFamily="34" charset="0"/>
                <a:cs typeface="Arial" pitchFamily="34" charset="0"/>
              </a:rPr>
              <a:t>Loss of nectar plants</a:t>
            </a:r>
          </a:p>
        </p:txBody>
      </p:sp>
      <p:pic>
        <p:nvPicPr>
          <p:cNvPr id="14" name="Picture 2" descr="G:\FWCB\MONARCHLAB\Pictures organized\Maps\FALLMIG corrected fixed arrows.bmp"/>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l="25091" t="7301"/>
          <a:stretch/>
        </p:blipFill>
        <p:spPr bwMode="auto">
          <a:xfrm>
            <a:off x="6468560" y="2729192"/>
            <a:ext cx="2410280" cy="288950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878595" y="3313832"/>
            <a:ext cx="527222" cy="276999"/>
          </a:xfrm>
          <a:prstGeom prst="rect">
            <a:avLst/>
          </a:prstGeom>
          <a:noFill/>
        </p:spPr>
        <p:txBody>
          <a:bodyPr wrap="square" rtlCol="0">
            <a:spAutoFit/>
          </a:bodyPr>
          <a:lstStyle/>
          <a:p>
            <a:pPr algn="ctr"/>
            <a:r>
              <a:rPr lang="en-US" sz="1200" b="1" dirty="0"/>
              <a:t>FALL</a:t>
            </a:r>
          </a:p>
        </p:txBody>
      </p:sp>
      <p:sp>
        <p:nvSpPr>
          <p:cNvPr id="7" name="Rectangle 6"/>
          <p:cNvSpPr/>
          <p:nvPr/>
        </p:nvSpPr>
        <p:spPr>
          <a:xfrm>
            <a:off x="848497" y="3989699"/>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a:off x="749091" y="3313832"/>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6829168" y="3337608"/>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868138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1293340" y="2471351"/>
            <a:ext cx="2505874" cy="3172498"/>
            <a:chOff x="3056238" y="533401"/>
            <a:chExt cx="4351823" cy="5627390"/>
          </a:xfrm>
        </p:grpSpPr>
        <p:pic>
          <p:nvPicPr>
            <p:cNvPr id="14" name="Picture 2" descr="G:\FWCB\MONARCHLAB\Pictures organized\Maps\SPRGMIG corrected.TIF"/>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5070"/>
            <a:stretch/>
          </p:blipFill>
          <p:spPr bwMode="auto">
            <a:xfrm>
              <a:off x="3056238" y="533401"/>
              <a:ext cx="4351823" cy="56273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a:xfrm rot="20479116">
              <a:off x="5418462" y="3679591"/>
              <a:ext cx="190382" cy="7700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243546">
              <a:off x="5076260" y="3682961"/>
              <a:ext cx="389545" cy="1694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60838" y="2800412"/>
            <a:ext cx="4014954" cy="2676636"/>
          </a:xfrm>
          <a:prstGeom prst="roundRect">
            <a:avLst/>
          </a:prstGeom>
        </p:spPr>
      </p:pic>
      <p:sp>
        <p:nvSpPr>
          <p:cNvPr id="8" name="Rectangle 7"/>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Why are monarchs declining?</a:t>
            </a:r>
          </a:p>
        </p:txBody>
      </p:sp>
      <p:sp>
        <p:nvSpPr>
          <p:cNvPr id="11" name="TextBox 10"/>
          <p:cNvSpPr txBox="1"/>
          <p:nvPr/>
        </p:nvSpPr>
        <p:spPr>
          <a:xfrm>
            <a:off x="444906" y="1436225"/>
            <a:ext cx="8254188" cy="738664"/>
          </a:xfrm>
          <a:prstGeom prst="rect">
            <a:avLst/>
          </a:prstGeom>
          <a:noFill/>
        </p:spPr>
        <p:txBody>
          <a:bodyPr wrap="square" rtlCol="0">
            <a:spAutoFit/>
          </a:bodyPr>
          <a:lstStyle/>
          <a:p>
            <a:pPr algn="ctr"/>
            <a:r>
              <a:rPr lang="en-US" sz="4200" dirty="0">
                <a:solidFill>
                  <a:prstClr val="black"/>
                </a:solidFill>
                <a:latin typeface="Century Gothic" panose="020B0502020202020204" pitchFamily="34" charset="0"/>
                <a:cs typeface="Arial" pitchFamily="34" charset="0"/>
              </a:rPr>
              <a:t>Milkweed loss</a:t>
            </a:r>
          </a:p>
        </p:txBody>
      </p:sp>
      <p:sp>
        <p:nvSpPr>
          <p:cNvPr id="17" name="Rectangle 16"/>
          <p:cNvSpPr/>
          <p:nvPr/>
        </p:nvSpPr>
        <p:spPr>
          <a:xfrm>
            <a:off x="1715139" y="4009480"/>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a:off x="1618735" y="3255739"/>
            <a:ext cx="576649" cy="22944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p:cNvPicPr>
            <a:picLocks noChangeAspect="1"/>
          </p:cNvPicPr>
          <p:nvPr/>
        </p:nvPicPr>
        <p:blipFill rotWithShape="1">
          <a:blip r:embed="rId4"/>
          <a:srcRect l="32614" t="18133" r="33533" b="52270"/>
          <a:stretch/>
        </p:blipFill>
        <p:spPr>
          <a:xfrm>
            <a:off x="606529" y="2202411"/>
            <a:ext cx="7930941" cy="3900336"/>
          </a:xfrm>
          <a:prstGeom prst="rect">
            <a:avLst/>
          </a:prstGeom>
          <a:noFill/>
          <a:ln>
            <a:noFill/>
          </a:ln>
        </p:spPr>
      </p:pic>
      <p:pic>
        <p:nvPicPr>
          <p:cNvPr id="12" name="Picture 11"/>
          <p:cNvPicPr>
            <a:picLocks noChangeAspect="1"/>
          </p:cNvPicPr>
          <p:nvPr/>
        </p:nvPicPr>
        <p:blipFill rotWithShape="1">
          <a:blip r:embed="rId4"/>
          <a:srcRect l="32614" t="55062" r="33533" b="15368"/>
          <a:stretch/>
        </p:blipFill>
        <p:spPr>
          <a:xfrm>
            <a:off x="609622" y="2234953"/>
            <a:ext cx="7927848" cy="3895316"/>
          </a:xfrm>
          <a:prstGeom prst="rect">
            <a:avLst/>
          </a:prstGeom>
          <a:noFill/>
          <a:ln>
            <a:noFill/>
          </a:ln>
        </p:spPr>
      </p:pic>
    </p:spTree>
    <p:extLst>
      <p:ext uri="{BB962C8B-B14F-4D97-AF65-F5344CB8AC3E}">
        <p14:creationId xmlns:p14="http://schemas.microsoft.com/office/powerpoint/2010/main" val="141044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subTnLst>
                                    <p:set>
                                      <p:cBhvr override="childStyle">
                                        <p:cTn dur="1" fill="hold" display="0" masterRel="nextClick" afterEffect="1"/>
                                        <p:tgtEl>
                                          <p:spTgt spid="13"/>
                                        </p:tgtEl>
                                        <p:attrNameLst>
                                          <p:attrName>style.visibility</p:attrName>
                                        </p:attrNameLst>
                                      </p:cBhvr>
                                      <p:to>
                                        <p:strVal val="hidden"/>
                                      </p:to>
                                    </p:set>
                                  </p:sub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subTnLst>
                                    <p:set>
                                      <p:cBhvr override="childStyle">
                                        <p:cTn dur="1" fill="hold" display="0" masterRel="nextClick" afterEffect="1"/>
                                        <p:tgtEl>
                                          <p:spTgt spid="17"/>
                                        </p:tgtEl>
                                        <p:attrNameLst>
                                          <p:attrName>style.visibility</p:attrName>
                                        </p:attrNameLst>
                                      </p:cBhvr>
                                      <p:to>
                                        <p:strVal val="hidden"/>
                                      </p:to>
                                    </p:set>
                                  </p:sub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784874"/>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357" y="-9339"/>
            <a:ext cx="8254188" cy="738664"/>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Why are monarchs declining?</a:t>
            </a:r>
          </a:p>
        </p:txBody>
      </p:sp>
      <p:pic>
        <p:nvPicPr>
          <p:cNvPr id="8194" name="Picture 2" descr="Image result for monarch butterfly climate chan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4984" y="2125566"/>
            <a:ext cx="3394032" cy="4242540"/>
          </a:xfrm>
          <a:prstGeom prst="round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44906" y="1323115"/>
            <a:ext cx="8254188" cy="738664"/>
          </a:xfrm>
          <a:prstGeom prst="rect">
            <a:avLst/>
          </a:prstGeom>
          <a:noFill/>
        </p:spPr>
        <p:txBody>
          <a:bodyPr wrap="square" rtlCol="0">
            <a:spAutoFit/>
          </a:bodyPr>
          <a:lstStyle/>
          <a:p>
            <a:pPr algn="ctr"/>
            <a:r>
              <a:rPr lang="en-US" sz="4200" dirty="0">
                <a:solidFill>
                  <a:prstClr val="black"/>
                </a:solidFill>
                <a:latin typeface="Century Gothic" panose="020B0502020202020204" pitchFamily="34" charset="0"/>
                <a:cs typeface="Arial" pitchFamily="34" charset="0"/>
              </a:rPr>
              <a:t>Climate change</a:t>
            </a:r>
          </a:p>
        </p:txBody>
      </p:sp>
      <p:grpSp>
        <p:nvGrpSpPr>
          <p:cNvPr id="9" name="Group 8"/>
          <p:cNvGrpSpPr/>
          <p:nvPr/>
        </p:nvGrpSpPr>
        <p:grpSpPr>
          <a:xfrm>
            <a:off x="774134" y="2148718"/>
            <a:ext cx="7595731" cy="4196236"/>
            <a:chOff x="774134" y="2148718"/>
            <a:chExt cx="7595731" cy="4196236"/>
          </a:xfrm>
        </p:grpSpPr>
        <p:pic>
          <p:nvPicPr>
            <p:cNvPr id="8198" name="Picture 6" descr="Image result for warmer drier texas climate change future"/>
            <p:cNvPicPr>
              <a:picLocks noChangeAspect="1" noChangeArrowheads="1"/>
            </p:cNvPicPr>
            <p:nvPr/>
          </p:nvPicPr>
          <p:blipFill rotWithShape="1">
            <a:blip r:embed="rId3">
              <a:extLst>
                <a:ext uri="{28A0092B-C50C-407E-A947-70E740481C1C}">
                  <a14:useLocalDpi xmlns:a14="http://schemas.microsoft.com/office/drawing/2010/main" val="0"/>
                </a:ext>
              </a:extLst>
            </a:blip>
            <a:srcRect t="53619"/>
            <a:stretch/>
          </p:blipFill>
          <p:spPr bwMode="auto">
            <a:xfrm>
              <a:off x="774134" y="2148718"/>
              <a:ext cx="7595731" cy="419623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7018638" y="5774724"/>
              <a:ext cx="1087394" cy="5025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856056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childTnLst>
                                  <p:subTnLst>
                                    <p:set>
                                      <p:cBhvr override="childStyle">
                                        <p:cTn dur="1" fill="hold" display="0" masterRel="nextClick" afterEffect="1"/>
                                        <p:tgtEl>
                                          <p:spTgt spid="819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506828"/>
          </a:xfrm>
          <a:prstGeom prst="rect">
            <a:avLst/>
          </a:prstGeom>
          <a:solidFill>
            <a:srgbClr val="FCA904">
              <a:alpha val="4470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Box 3"/>
          <p:cNvSpPr txBox="1"/>
          <p:nvPr/>
        </p:nvSpPr>
        <p:spPr>
          <a:xfrm>
            <a:off x="17357" y="-9339"/>
            <a:ext cx="8254188" cy="1384995"/>
          </a:xfrm>
          <a:prstGeom prst="rect">
            <a:avLst/>
          </a:prstGeom>
          <a:noFill/>
        </p:spPr>
        <p:txBody>
          <a:bodyPr wrap="square" rtlCol="0">
            <a:spAutoFit/>
          </a:bodyPr>
          <a:lstStyle/>
          <a:p>
            <a:r>
              <a:rPr lang="en-US" sz="4200" dirty="0">
                <a:solidFill>
                  <a:prstClr val="black"/>
                </a:solidFill>
                <a:latin typeface="Century Gothic" panose="020B0502020202020204" pitchFamily="34" charset="0"/>
                <a:cs typeface="Arial" pitchFamily="34" charset="0"/>
              </a:rPr>
              <a:t>How can we use math to save monarchs?</a:t>
            </a:r>
          </a:p>
        </p:txBody>
      </p:sp>
      <p:sp>
        <p:nvSpPr>
          <p:cNvPr id="5" name="TextBox 4"/>
          <p:cNvSpPr txBox="1"/>
          <p:nvPr/>
        </p:nvSpPr>
        <p:spPr>
          <a:xfrm>
            <a:off x="444906" y="3002170"/>
            <a:ext cx="8254188" cy="1015663"/>
          </a:xfrm>
          <a:prstGeom prst="rect">
            <a:avLst/>
          </a:prstGeom>
          <a:noFill/>
        </p:spPr>
        <p:txBody>
          <a:bodyPr wrap="square" rtlCol="0">
            <a:spAutoFit/>
          </a:bodyPr>
          <a:lstStyle/>
          <a:p>
            <a:pPr algn="ctr"/>
            <a:r>
              <a:rPr lang="en-US" sz="6000" dirty="0">
                <a:solidFill>
                  <a:prstClr val="black"/>
                </a:solidFill>
                <a:latin typeface="Century Gothic" panose="020B0502020202020204" pitchFamily="34" charset="0"/>
                <a:cs typeface="Arial" pitchFamily="34" charset="0"/>
              </a:rPr>
              <a:t>Let’s use a model!</a:t>
            </a:r>
          </a:p>
        </p:txBody>
      </p:sp>
    </p:spTree>
    <p:extLst>
      <p:ext uri="{BB962C8B-B14F-4D97-AF65-F5344CB8AC3E}">
        <p14:creationId xmlns:p14="http://schemas.microsoft.com/office/powerpoint/2010/main" val="2284767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ctr">
          <a:defRPr sz="2000" dirty="0" smtClean="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Office The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Office Theme</Template>
  <TotalTime>6300</TotalTime>
  <Words>659</Words>
  <Application>Microsoft Office PowerPoint</Application>
  <PresentationFormat>On-screen Show (4:3)</PresentationFormat>
  <Paragraphs>117</Paragraphs>
  <Slides>22</Slides>
  <Notes>11</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22</vt:i4>
      </vt:variant>
    </vt:vector>
  </HeadingPairs>
  <TitlesOfParts>
    <vt:vector size="30" baseType="lpstr">
      <vt:lpstr>Arial</vt:lpstr>
      <vt:lpstr>Calibri</vt:lpstr>
      <vt:lpstr>Calibri Light</vt:lpstr>
      <vt:lpstr>Cambria Math</vt:lpstr>
      <vt:lpstr>Century Gothic</vt:lpstr>
      <vt:lpstr>Office Theme</vt:lpstr>
      <vt:lpstr>Default Design</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MSU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Sarah Saunders</dc:creator>
  <cp:lastModifiedBy>Zylstra, Erin</cp:lastModifiedBy>
  <cp:revision>60</cp:revision>
  <dcterms:created xsi:type="dcterms:W3CDTF">2018-02-21T16:22:52Z</dcterms:created>
  <dcterms:modified xsi:type="dcterms:W3CDTF">2020-02-26T16:41:59Z</dcterms:modified>
</cp:coreProperties>
</file>